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561" autoAdjust="0"/>
    <p:restoredTop sz="94721" autoAdjust="0"/>
  </p:normalViewPr>
  <p:slideViewPr>
    <p:cSldViewPr snapToGrid="0" snapToObjects="1">
      <p:cViewPr varScale="1">
        <p:scale>
          <a:sx n="91" d="100"/>
          <a:sy n="91" d="100"/>
        </p:scale>
        <p:origin x="-112"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CF06E-FE87-624A-AA86-83FA64D28CD9}" type="datetimeFigureOut">
              <a:rPr lang="nl-NL" smtClean="0"/>
              <a:t>25-10-16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C115A-9E66-E546-AE49-F4A26932E876}" type="slidenum">
              <a:rPr lang="nl-NL" smtClean="0"/>
              <a:t>‹nr.›</a:t>
            </a:fld>
            <a:endParaRPr lang="nl-NL"/>
          </a:p>
        </p:txBody>
      </p:sp>
    </p:spTree>
    <p:extLst>
      <p:ext uri="{BB962C8B-B14F-4D97-AF65-F5344CB8AC3E}">
        <p14:creationId xmlns:p14="http://schemas.microsoft.com/office/powerpoint/2010/main" val="26071292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F0C115A-9E66-E546-AE49-F4A26932E876}" type="slidenum">
              <a:rPr lang="nl-NL" smtClean="0"/>
              <a:t>5</a:t>
            </a:fld>
            <a:endParaRPr lang="nl-NL"/>
          </a:p>
        </p:txBody>
      </p:sp>
    </p:spTree>
    <p:extLst>
      <p:ext uri="{BB962C8B-B14F-4D97-AF65-F5344CB8AC3E}">
        <p14:creationId xmlns:p14="http://schemas.microsoft.com/office/powerpoint/2010/main" val="90749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nl-NL" smtClean="0"/>
              <a:t>Titelstijl van model bewerken</a:t>
            </a:r>
            <a:endParaRPr kumimoji="0" lang="en-US"/>
          </a:p>
        </p:txBody>
      </p:sp>
      <p:sp>
        <p:nvSpPr>
          <p:cNvPr id="22" name="Sub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titelstijl van het model te bewerken</a:t>
            </a:r>
            <a:endParaRPr kumimoji="0" lang="en-US"/>
          </a:p>
        </p:txBody>
      </p:sp>
      <p:sp>
        <p:nvSpPr>
          <p:cNvPr id="7" name="Tijdelijke aanduiding voor datum 6"/>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20" name="Tijdelijke aanduiding voor voettekst 19"/>
          <p:cNvSpPr>
            <a:spLocks noGrp="1"/>
          </p:cNvSpPr>
          <p:nvPr>
            <p:ph type="ftr" sz="quarter" idx="11"/>
          </p:nvPr>
        </p:nvSpPr>
        <p:spPr/>
        <p:txBody>
          <a:bodyPr/>
          <a:lstStyle>
            <a:extLst/>
          </a:lstStyle>
          <a:p>
            <a:endParaRPr kumimoji="0" lang="en-US"/>
          </a:p>
        </p:txBody>
      </p:sp>
      <p:sp>
        <p:nvSpPr>
          <p:cNvPr id="10" name="Tijdelijke aanduiding voor dianummer 9"/>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8"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Titelstijl van model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5" name="Tijdelijke aanduiding voor voettekst 4"/>
          <p:cNvSpPr>
            <a:spLocks noGrp="1"/>
          </p:cNvSpPr>
          <p:nvPr>
            <p:ph type="ftr" sz="quarter" idx="11"/>
          </p:nvPr>
        </p:nvSpPr>
        <p:spPr/>
        <p:txBody>
          <a:bodyPr/>
          <a:lstStyle>
            <a:extLst/>
          </a:lstStyle>
          <a:p>
            <a:endParaRPr kumimoji="0" lang="en-US"/>
          </a:p>
        </p:txBody>
      </p:sp>
      <p:sp>
        <p:nvSpPr>
          <p:cNvPr id="6" name="Tijdelijke aanduiding voor dianumm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extLst/>
          </a:lstStyle>
          <a:p>
            <a:r>
              <a:rPr kumimoji="0" lang="nl-NL" smtClean="0"/>
              <a:t>Titelstijl van model bewerken</a:t>
            </a:r>
            <a:endParaRPr kumimoji="0"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5" name="Tijdelijke aanduiding voor voettekst 4"/>
          <p:cNvSpPr>
            <a:spLocks noGrp="1"/>
          </p:cNvSpPr>
          <p:nvPr>
            <p:ph type="ftr" sz="quarter" idx="11"/>
          </p:nvPr>
        </p:nvSpPr>
        <p:spPr/>
        <p:txBody>
          <a:bodyPr/>
          <a:lstStyle>
            <a:extLst/>
          </a:lstStyle>
          <a:p>
            <a:endParaRPr kumimoji="0" lang="en-US"/>
          </a:p>
        </p:txBody>
      </p:sp>
      <p:sp>
        <p:nvSpPr>
          <p:cNvPr id="6" name="Tijdelijke aanduiding voor dianumm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Titelstijl van model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5" name="Tijdelijke aanduiding voor voettekst 4"/>
          <p:cNvSpPr>
            <a:spLocks noGrp="1"/>
          </p:cNvSpPr>
          <p:nvPr>
            <p:ph type="ftr" sz="quarter" idx="11"/>
          </p:nvPr>
        </p:nvSpPr>
        <p:spPr/>
        <p:txBody>
          <a:bodyPr/>
          <a:lstStyle>
            <a:extLst/>
          </a:lstStyle>
          <a:p>
            <a:endParaRPr kumimoji="0" lang="en-US"/>
          </a:p>
        </p:txBody>
      </p:sp>
      <p:sp>
        <p:nvSpPr>
          <p:cNvPr id="6" name="Tijdelijke aanduiding voor dianumm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nl-NL" smtClean="0"/>
              <a:t>Titelstijl van model bewerken</a:t>
            </a:r>
            <a:endParaRPr kumimoji="0"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tekststijl van het model te bewerken</a:t>
            </a:r>
          </a:p>
        </p:txBody>
      </p:sp>
      <p:sp>
        <p:nvSpPr>
          <p:cNvPr id="4" name="Tijdelijke aanduiding voor datum 3"/>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5" name="Tijdelijke aanduiding voor voettekst 4"/>
          <p:cNvSpPr>
            <a:spLocks noGrp="1"/>
          </p:cNvSpPr>
          <p:nvPr>
            <p:ph type="ftr" sz="quarter" idx="11"/>
          </p:nvPr>
        </p:nvSpPr>
        <p:spPr/>
        <p:txBody>
          <a:bodyPr/>
          <a:lstStyle>
            <a:extLst/>
          </a:lstStyle>
          <a:p>
            <a:endParaRPr kumimoji="0" lang="en-US"/>
          </a:p>
        </p:txBody>
      </p:sp>
      <p:sp>
        <p:nvSpPr>
          <p:cNvPr id="6" name="Tijdelijke aanduiding voor dianummer 5"/>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10" name="Rechthoe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nl-NL" smtClean="0"/>
              <a:t>Titelstijl van model bewerken</a:t>
            </a:r>
            <a:endParaRPr kumimoji="0"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6" name="Tijdelijke aanduiding voor voettekst 5"/>
          <p:cNvSpPr>
            <a:spLocks noGrp="1"/>
          </p:cNvSpPr>
          <p:nvPr>
            <p:ph type="ftr" sz="quarter" idx="11"/>
          </p:nvPr>
        </p:nvSpPr>
        <p:spPr/>
        <p:txBody>
          <a:bodyPr/>
          <a:lstStyle>
            <a:extLst/>
          </a:lstStyle>
          <a:p>
            <a:endParaRPr kumimoji="0" lang="en-US"/>
          </a:p>
        </p:txBody>
      </p:sp>
      <p:sp>
        <p:nvSpPr>
          <p:cNvPr id="7" name="Tijdelijke aanduiding voor dianumm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nl-NL" smtClean="0"/>
              <a:t>Titelstijl van model bewerken</a:t>
            </a:r>
            <a:endParaRPr kumimoji="0"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tekststijl van het model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tekststijl van het model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8" name="Tijdelijke aanduiding voor voettekst 7"/>
          <p:cNvSpPr>
            <a:spLocks noGrp="1"/>
          </p:cNvSpPr>
          <p:nvPr>
            <p:ph type="ftr" sz="quarter" idx="11"/>
          </p:nvPr>
        </p:nvSpPr>
        <p:spPr/>
        <p:txBody>
          <a:bodyPr/>
          <a:lstStyle>
            <a:extLst/>
          </a:lstStyle>
          <a:p>
            <a:endParaRPr kumimoji="0" lang="en-US"/>
          </a:p>
        </p:txBody>
      </p:sp>
      <p:sp>
        <p:nvSpPr>
          <p:cNvPr id="9" name="Tijdelijke aanduiding voor dianummer 8"/>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nl-NL" smtClean="0"/>
              <a:t>Titelstijl van model bewerken</a:t>
            </a:r>
            <a:endParaRPr kumimoji="0" lang="en-US"/>
          </a:p>
        </p:txBody>
      </p:sp>
      <p:sp>
        <p:nvSpPr>
          <p:cNvPr id="3" name="Tijdelijke aanduiding voor datum 2"/>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4" name="Tijdelijke aanduiding voor voettekst 3"/>
          <p:cNvSpPr>
            <a:spLocks noGrp="1"/>
          </p:cNvSpPr>
          <p:nvPr>
            <p:ph type="ftr" sz="quarter" idx="11"/>
          </p:nvPr>
        </p:nvSpPr>
        <p:spPr/>
        <p:txBody>
          <a:bodyPr/>
          <a:lstStyle>
            <a:extLst/>
          </a:lstStyle>
          <a:p>
            <a:endParaRPr kumimoji="0" lang="en-US"/>
          </a:p>
        </p:txBody>
      </p:sp>
      <p:sp>
        <p:nvSpPr>
          <p:cNvPr id="5" name="Tijdelijke aanduiding voor dianummer 4"/>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hthoe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3" name="Tijdelijke aanduiding voor voettekst 2"/>
          <p:cNvSpPr>
            <a:spLocks noGrp="1"/>
          </p:cNvSpPr>
          <p:nvPr>
            <p:ph type="ftr" sz="quarter" idx="11"/>
          </p:nvPr>
        </p:nvSpPr>
        <p:spPr/>
        <p:txBody>
          <a:bodyPr/>
          <a:lstStyle>
            <a:extLst/>
          </a:lstStyle>
          <a:p>
            <a:endParaRPr kumimoji="0" lang="en-US"/>
          </a:p>
        </p:txBody>
      </p:sp>
      <p:sp>
        <p:nvSpPr>
          <p:cNvPr id="4" name="Tijdelijke aanduiding voor dianummer 3"/>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6" name="Rechthoe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nl-NL" smtClean="0"/>
              <a:t>Titelstijl van model bewerken</a:t>
            </a:r>
            <a:endParaRPr kumimoji="0"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tekststijl van het model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tekststijl van het model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6" name="Tijdelijke aanduiding voor voettekst 5"/>
          <p:cNvSpPr>
            <a:spLocks noGrp="1"/>
          </p:cNvSpPr>
          <p:nvPr>
            <p:ph type="ftr" sz="quarter" idx="11"/>
          </p:nvPr>
        </p:nvSpPr>
        <p:spPr/>
        <p:txBody>
          <a:bodyPr/>
          <a:lstStyle>
            <a:extLst/>
          </a:lstStyle>
          <a:p>
            <a:endParaRPr kumimoji="0" lang="en-US"/>
          </a:p>
        </p:txBody>
      </p:sp>
      <p:sp>
        <p:nvSpPr>
          <p:cNvPr id="7" name="Tijdelijke aanduiding voor dianumm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nl-NL" smtClean="0"/>
              <a:t>Titelstijl van model bewerken</a:t>
            </a:r>
            <a:endParaRPr kumimoji="0" lang="en-US"/>
          </a:p>
        </p:txBody>
      </p:sp>
      <p:sp>
        <p:nvSpPr>
          <p:cNvPr id="5" name="Tijdelijke aanduiding voor datum 4"/>
          <p:cNvSpPr>
            <a:spLocks noGrp="1"/>
          </p:cNvSpPr>
          <p:nvPr>
            <p:ph type="dt" sz="half" idx="10"/>
          </p:nvPr>
        </p:nvSpPr>
        <p:spPr/>
        <p:txBody>
          <a:bodyPr/>
          <a:lstStyle>
            <a:extLst/>
          </a:lstStyle>
          <a:p>
            <a:fld id="{54AB02A5-4FE5-49D9-9E24-09F23B90C450}" type="datetimeFigureOut">
              <a:rPr lang="en-US" smtClean="0"/>
              <a:t>25-10-16</a:t>
            </a:fld>
            <a:endParaRPr lang="en-US"/>
          </a:p>
        </p:txBody>
      </p:sp>
      <p:sp>
        <p:nvSpPr>
          <p:cNvPr id="6" name="Tijdelijke aanduiding voor voettekst 5"/>
          <p:cNvSpPr>
            <a:spLocks noGrp="1"/>
          </p:cNvSpPr>
          <p:nvPr>
            <p:ph type="ftr" sz="quarter" idx="11"/>
          </p:nvPr>
        </p:nvSpPr>
        <p:spPr/>
        <p:txBody>
          <a:bodyPr/>
          <a:lstStyle>
            <a:extLst/>
          </a:lstStyle>
          <a:p>
            <a:endParaRPr kumimoji="0" lang="en-US"/>
          </a:p>
        </p:txBody>
      </p:sp>
      <p:sp>
        <p:nvSpPr>
          <p:cNvPr id="7" name="Tijdelijke aanduiding voor dianummer 6"/>
          <p:cNvSpPr>
            <a:spLocks noGrp="1"/>
          </p:cNvSpPr>
          <p:nvPr>
            <p:ph type="sldNum" sz="quarter" idx="12"/>
          </p:nvPr>
        </p:nvSpPr>
        <p:spPr/>
        <p:txBody>
          <a:bodyPr/>
          <a:lstStyle>
            <a:extLst/>
          </a:lstStyle>
          <a:p>
            <a:fld id="{6294C92D-0306-4E69-9CD3-20855E849650}" type="slidenum">
              <a:rPr kumimoji="0" lang="en-US" smtClean="0"/>
              <a:t>‹nr.›</a:t>
            </a:fld>
            <a:endParaRPr kumimoji="0" lang="en-US"/>
          </a:p>
        </p:txBody>
      </p:sp>
      <p:sp>
        <p:nvSpPr>
          <p:cNvPr id="8"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nl-NL" smtClean="0"/>
              <a:t>Sleep de afbeelding naar de tijdelijke aanduiding of klik op het pictogram als u een afbeelding wilt toevoegen</a:t>
            </a:r>
            <a:endParaRPr kumimoji="0" lang="en-US" dirty="0"/>
          </a:p>
        </p:txBody>
      </p:sp>
      <p:sp>
        <p:nvSpPr>
          <p:cNvPr id="9" name="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nl-NL" smtClean="0"/>
              <a:t>Klik om de tekststijl van het model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hoe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jdelijke aanduiding voor titel 4"/>
          <p:cNvSpPr>
            <a:spLocks noGrp="1"/>
          </p:cNvSpPr>
          <p:nvPr>
            <p:ph type="title"/>
          </p:nvPr>
        </p:nvSpPr>
        <p:spPr>
          <a:xfrm>
            <a:off x="1435608" y="274638"/>
            <a:ext cx="7498080" cy="1143000"/>
          </a:xfrm>
          <a:prstGeom prst="rect">
            <a:avLst/>
          </a:prstGeom>
        </p:spPr>
        <p:txBody>
          <a:bodyPr anchor="ctr">
            <a:normAutofit/>
          </a:bodyPr>
          <a:lstStyle>
            <a:extLst/>
          </a:lstStyle>
          <a:p>
            <a:r>
              <a:rPr kumimoji="0" lang="nl-NL" smtClean="0"/>
              <a:t>Titelstijl van model bewerken</a:t>
            </a:r>
            <a:endParaRPr kumimoji="0" lang="en-US"/>
          </a:p>
        </p:txBody>
      </p:sp>
      <p:sp>
        <p:nvSpPr>
          <p:cNvPr id="9" name="Tijdelijke aanduiding voor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nl-NL" smtClean="0"/>
              <a:t>Klik om de tekststijl van het model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25-10-16</a:t>
            </a:fld>
            <a:endParaRPr lang="en-US" sz="1200">
              <a:solidFill>
                <a:schemeClr val="bg2">
                  <a:shade val="50000"/>
                </a:schemeClr>
              </a:solidFill>
            </a:endParaRPr>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Tijdelijke aanduiding voor dia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‹nr.›</a:t>
            </a:fld>
            <a:endParaRPr kumimoji="0" lang="en-US" sz="1200">
              <a:solidFill>
                <a:schemeClr val="bg2">
                  <a:shade val="50000"/>
                </a:schemeClr>
              </a:solidFill>
              <a:effectLst/>
            </a:endParaRPr>
          </a:p>
        </p:txBody>
      </p:sp>
      <p:sp>
        <p:nvSpPr>
          <p:cNvPr id="15" name="Rechthoe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2560" y="359898"/>
            <a:ext cx="7406640" cy="770599"/>
          </a:xfrm>
        </p:spPr>
        <p:txBody>
          <a:bodyPr>
            <a:normAutofit fontScale="90000"/>
          </a:bodyPr>
          <a:lstStyle/>
          <a:p>
            <a:r>
              <a:rPr lang="nl-NL" sz="3200" dirty="0" smtClean="0"/>
              <a:t>Hedendaagse filosofie – filosofie van het heden</a:t>
            </a:r>
            <a:endParaRPr lang="nl-NL" sz="3200" dirty="0"/>
          </a:p>
        </p:txBody>
      </p:sp>
      <p:sp>
        <p:nvSpPr>
          <p:cNvPr id="3" name="Subtitel 2"/>
          <p:cNvSpPr>
            <a:spLocks noGrp="1"/>
          </p:cNvSpPr>
          <p:nvPr>
            <p:ph type="subTitle" idx="1"/>
          </p:nvPr>
        </p:nvSpPr>
        <p:spPr>
          <a:xfrm>
            <a:off x="1432560" y="1507329"/>
            <a:ext cx="7406640" cy="5052345"/>
          </a:xfrm>
        </p:spPr>
        <p:txBody>
          <a:bodyPr>
            <a:normAutofit/>
          </a:bodyPr>
          <a:lstStyle/>
          <a:p>
            <a:pPr marL="484632" indent="-457200">
              <a:buFontTx/>
              <a:buChar char="•"/>
            </a:pPr>
            <a:r>
              <a:rPr lang="nl-NL" dirty="0" smtClean="0"/>
              <a:t>2500 jaar filosofie – de lange weg van het denken</a:t>
            </a:r>
          </a:p>
          <a:p>
            <a:r>
              <a:rPr lang="nl-NL" sz="2000" b="1" u="sng" dirty="0"/>
              <a:t>Oudheid:</a:t>
            </a:r>
            <a:endParaRPr lang="nl-NL" sz="2000" dirty="0"/>
          </a:p>
          <a:p>
            <a:r>
              <a:rPr lang="nl-NL" sz="2000" dirty="0"/>
              <a:t> </a:t>
            </a:r>
            <a:r>
              <a:rPr lang="nl-NL" sz="2000" dirty="0" smtClean="0"/>
              <a:t>	Vroege </a:t>
            </a:r>
            <a:r>
              <a:rPr lang="nl-NL" sz="2000" dirty="0"/>
              <a:t>oudheid (ca. 600 – 399 v. Chr.)</a:t>
            </a:r>
          </a:p>
          <a:p>
            <a:r>
              <a:rPr lang="nl-NL" sz="2000" dirty="0" smtClean="0"/>
              <a:t>	Klassieke </a:t>
            </a:r>
            <a:r>
              <a:rPr lang="nl-NL" sz="2000" dirty="0"/>
              <a:t>oudheid (4</a:t>
            </a:r>
            <a:r>
              <a:rPr lang="nl-NL" sz="2000" baseline="30000" dirty="0"/>
              <a:t>e</a:t>
            </a:r>
            <a:r>
              <a:rPr lang="nl-NL" sz="2000" dirty="0"/>
              <a:t> en 3</a:t>
            </a:r>
            <a:r>
              <a:rPr lang="nl-NL" sz="2000" baseline="30000" dirty="0"/>
              <a:t>e</a:t>
            </a:r>
            <a:r>
              <a:rPr lang="nl-NL" sz="2000" dirty="0"/>
              <a:t> eeuw v. Chr.)</a:t>
            </a:r>
          </a:p>
          <a:p>
            <a:r>
              <a:rPr lang="nl-NL" sz="2000" dirty="0" smtClean="0"/>
              <a:t>	Late </a:t>
            </a:r>
            <a:r>
              <a:rPr lang="nl-NL" sz="2000" dirty="0"/>
              <a:t>oudheid (2</a:t>
            </a:r>
            <a:r>
              <a:rPr lang="nl-NL" sz="2000" baseline="30000" dirty="0"/>
              <a:t>e</a:t>
            </a:r>
            <a:r>
              <a:rPr lang="nl-NL" sz="2000" dirty="0"/>
              <a:t> eeuw v. Chr. – 2</a:t>
            </a:r>
            <a:r>
              <a:rPr lang="nl-NL" sz="2000" baseline="30000" dirty="0"/>
              <a:t>e</a:t>
            </a:r>
            <a:r>
              <a:rPr lang="nl-NL" sz="2000" dirty="0"/>
              <a:t> eeuw n. Chr.</a:t>
            </a:r>
            <a:r>
              <a:rPr lang="nl-NL" sz="2000" dirty="0" smtClean="0"/>
              <a:t>)</a:t>
            </a:r>
          </a:p>
          <a:p>
            <a:r>
              <a:rPr lang="nl-NL" sz="2000" dirty="0" smtClean="0"/>
              <a:t>	Kerkvadertijdperk </a:t>
            </a:r>
            <a:r>
              <a:rPr lang="nl-NL" sz="2000" dirty="0"/>
              <a:t>(2</a:t>
            </a:r>
            <a:r>
              <a:rPr lang="nl-NL" sz="2000" baseline="30000" dirty="0"/>
              <a:t>e</a:t>
            </a:r>
            <a:r>
              <a:rPr lang="nl-NL" sz="2000" dirty="0"/>
              <a:t> eeuw n. Chr. – 5</a:t>
            </a:r>
            <a:r>
              <a:rPr lang="nl-NL" sz="2000" baseline="30000" dirty="0"/>
              <a:t>e</a:t>
            </a:r>
            <a:r>
              <a:rPr lang="nl-NL" sz="2000" dirty="0"/>
              <a:t> eeuw n. Chr.)</a:t>
            </a:r>
          </a:p>
          <a:p>
            <a:endParaRPr lang="nl-NL" sz="2000" dirty="0" smtClean="0"/>
          </a:p>
          <a:p>
            <a:r>
              <a:rPr lang="nl-NL" sz="2000" b="1" u="sng" dirty="0"/>
              <a:t>Middeleeuwen:</a:t>
            </a:r>
            <a:endParaRPr lang="nl-NL" sz="2000" dirty="0"/>
          </a:p>
          <a:p>
            <a:r>
              <a:rPr lang="nl-NL" sz="2000" dirty="0"/>
              <a:t> </a:t>
            </a:r>
          </a:p>
          <a:p>
            <a:r>
              <a:rPr lang="nl-NL" sz="2000" dirty="0"/>
              <a:t>	</a:t>
            </a:r>
            <a:r>
              <a:rPr lang="nl-NL" sz="2000" dirty="0" smtClean="0"/>
              <a:t>Vroege </a:t>
            </a:r>
            <a:r>
              <a:rPr lang="nl-NL" sz="2000" dirty="0"/>
              <a:t>Middeleeuwen (5</a:t>
            </a:r>
            <a:r>
              <a:rPr lang="nl-NL" sz="2000" baseline="30000" dirty="0"/>
              <a:t>e</a:t>
            </a:r>
            <a:r>
              <a:rPr lang="nl-NL" sz="2000" dirty="0"/>
              <a:t> eeuw – 11</a:t>
            </a:r>
            <a:r>
              <a:rPr lang="nl-NL" sz="2000" baseline="30000" dirty="0"/>
              <a:t>e</a:t>
            </a:r>
            <a:r>
              <a:rPr lang="nl-NL" sz="2000" dirty="0"/>
              <a:t> eeuw n. Chr.)</a:t>
            </a:r>
          </a:p>
          <a:p>
            <a:r>
              <a:rPr lang="nl-NL" sz="2000" dirty="0"/>
              <a:t>	Hoge Middeleeuwen (12</a:t>
            </a:r>
            <a:r>
              <a:rPr lang="nl-NL" sz="2000" baseline="30000" dirty="0"/>
              <a:t>e</a:t>
            </a:r>
            <a:r>
              <a:rPr lang="nl-NL" sz="2000" dirty="0"/>
              <a:t> en 13</a:t>
            </a:r>
            <a:r>
              <a:rPr lang="nl-NL" sz="2000" baseline="30000" dirty="0"/>
              <a:t>e</a:t>
            </a:r>
            <a:r>
              <a:rPr lang="nl-NL" sz="2000" dirty="0"/>
              <a:t> eeuw n. Chr.)</a:t>
            </a:r>
          </a:p>
          <a:p>
            <a:r>
              <a:rPr lang="nl-NL" sz="2000" dirty="0"/>
              <a:t>	Late Middeleeuwen (14</a:t>
            </a:r>
            <a:r>
              <a:rPr lang="nl-NL" sz="2000" baseline="30000" dirty="0"/>
              <a:t>e</a:t>
            </a:r>
            <a:r>
              <a:rPr lang="nl-NL" sz="2000" dirty="0"/>
              <a:t> en 15</a:t>
            </a:r>
            <a:r>
              <a:rPr lang="nl-NL" sz="2000" baseline="30000" dirty="0"/>
              <a:t>e</a:t>
            </a:r>
            <a:r>
              <a:rPr lang="nl-NL" sz="2000" dirty="0"/>
              <a:t> eeuw n. Chr.)</a:t>
            </a:r>
          </a:p>
          <a:p>
            <a:endParaRPr lang="nl-NL" sz="2000" dirty="0"/>
          </a:p>
          <a:p>
            <a:endParaRPr lang="nl-NL" sz="2000" dirty="0"/>
          </a:p>
          <a:p>
            <a:pPr marL="484632" indent="-457200">
              <a:buFontTx/>
              <a:buChar char="•"/>
            </a:pPr>
            <a:endParaRPr lang="nl-NL" dirty="0" smtClean="0"/>
          </a:p>
          <a:p>
            <a:pPr marL="484632" indent="-457200">
              <a:buFontTx/>
              <a:buChar char="-"/>
            </a:pPr>
            <a:endParaRPr lang="nl-NL" dirty="0" smtClean="0"/>
          </a:p>
          <a:p>
            <a:endParaRPr lang="nl-NL" dirty="0"/>
          </a:p>
        </p:txBody>
      </p:sp>
    </p:spTree>
    <p:extLst>
      <p:ext uri="{BB962C8B-B14F-4D97-AF65-F5344CB8AC3E}">
        <p14:creationId xmlns:p14="http://schemas.microsoft.com/office/powerpoint/2010/main" val="136730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belang van de taal</a:t>
            </a:r>
            <a:endParaRPr lang="nl-NL" sz="3200" dirty="0"/>
          </a:p>
        </p:txBody>
      </p:sp>
      <p:sp>
        <p:nvSpPr>
          <p:cNvPr id="3" name="Tijdelijke aanduiding voor inhoud 2"/>
          <p:cNvSpPr>
            <a:spLocks noGrp="1"/>
          </p:cNvSpPr>
          <p:nvPr>
            <p:ph idx="1"/>
          </p:nvPr>
        </p:nvSpPr>
        <p:spPr/>
        <p:txBody>
          <a:bodyPr>
            <a:normAutofit fontScale="92500" lnSpcReduction="10000"/>
          </a:bodyPr>
          <a:lstStyle/>
          <a:p>
            <a:r>
              <a:rPr lang="nl-NL" sz="2800" dirty="0" smtClean="0"/>
              <a:t>Hoe leren wij een taal?</a:t>
            </a:r>
          </a:p>
          <a:p>
            <a:r>
              <a:rPr lang="nl-NL" sz="2800" dirty="0" smtClean="0"/>
              <a:t>Een voorbeeld:  Aurelius Augustinus</a:t>
            </a:r>
          </a:p>
          <a:p>
            <a:pPr lvl="1"/>
            <a:r>
              <a:rPr lang="nl-NL" sz="2400" dirty="0"/>
              <a:t>“</a:t>
            </a:r>
            <a:r>
              <a:rPr lang="nl-NL" sz="2200" dirty="0"/>
              <a:t>Ik was geen onmondig kind meer, ik was al een jongen die kon praten. Dat kan ik me goed herinneren en later heb ik ook gemerkt hoe ik heb leren praten. Dat hebben de volwassenen mij niet geleerd met een soort woordenlijst zoals dat een poos later wel ging met de letters. Nee, ik heb het mezelf geleerd met het verstand dat u mij gegeven hebt, mijn God. Met allerlei kreten, geluiden en gebaren probeerde ik duidelijk te maken wat mijn hart voelde, om mijn zin te krijgen. Het lukte me niet alles wat ik wilde kenbaar te maken, en ook niet aan wie ik wilde. Ik begon mijn geheugen te gebruiken</a:t>
            </a:r>
            <a:r>
              <a:rPr lang="nl-NL" sz="2200" b="1" dirty="0"/>
              <a:t>. Als volwassenen iets </a:t>
            </a:r>
            <a:r>
              <a:rPr lang="nl-NL" sz="2200" b="1" dirty="0" smtClean="0"/>
              <a:t>noemden </a:t>
            </a:r>
            <a:r>
              <a:rPr lang="nl-NL" sz="2200" b="1" dirty="0"/>
              <a:t>en naar iets wezen, keek ik en onthield ik het woord dat ze dan gebruikten. </a:t>
            </a:r>
            <a:r>
              <a:rPr lang="nl-NL" sz="2200" dirty="0"/>
              <a:t>Dat was kennelijk de betekenis van zo’n gebaar. </a:t>
            </a:r>
          </a:p>
        </p:txBody>
      </p:sp>
    </p:spTree>
    <p:extLst>
      <p:ext uri="{BB962C8B-B14F-4D97-AF65-F5344CB8AC3E}">
        <p14:creationId xmlns:p14="http://schemas.microsoft.com/office/powerpoint/2010/main" val="386222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belang van de taal (3)</a:t>
            </a:r>
            <a:endParaRPr lang="nl-NL" sz="3200" dirty="0"/>
          </a:p>
        </p:txBody>
      </p:sp>
      <p:sp>
        <p:nvSpPr>
          <p:cNvPr id="3" name="Tijdelijke aanduiding voor inhoud 2"/>
          <p:cNvSpPr>
            <a:spLocks noGrp="1"/>
          </p:cNvSpPr>
          <p:nvPr>
            <p:ph idx="1"/>
          </p:nvPr>
        </p:nvSpPr>
        <p:spPr/>
        <p:txBody>
          <a:bodyPr>
            <a:normAutofit/>
          </a:bodyPr>
          <a:lstStyle/>
          <a:p>
            <a:r>
              <a:rPr lang="nl-NL" sz="2400" dirty="0" smtClean="0"/>
              <a:t>“Eigenlijk </a:t>
            </a:r>
            <a:r>
              <a:rPr lang="nl-NL" sz="2400" dirty="0"/>
              <a:t>is dat de natuurlijke woordenschat van alle volkeren: de uitdrukking van je gezicht, je manier van kijken, allerlei gebaren en je stem. Daarmee gaf je aan wat er in je leeft, of je iets graag wilt hebben en bewaren, of dat je het juist niet wilt en van je afzet. </a:t>
            </a:r>
            <a:r>
              <a:rPr lang="nl-NL" sz="2400" b="1" dirty="0"/>
              <a:t>Woorden krijgen hun eigen plaats in allerlei zinnen. </a:t>
            </a:r>
            <a:r>
              <a:rPr lang="nl-NL" sz="2400" b="1" dirty="0" smtClean="0"/>
              <a:t> Als </a:t>
            </a:r>
            <a:r>
              <a:rPr lang="nl-NL" sz="2400" b="1" dirty="0"/>
              <a:t>ik ze vaak hoorde, begon ik beter te begrijpen wat ze betekenden. </a:t>
            </a:r>
            <a:r>
              <a:rPr lang="nl-NL" sz="2400" dirty="0"/>
              <a:t>En met mijn mond oefende ik die woorden tot ik er mijn verlangens mee kon weergeven. </a:t>
            </a:r>
            <a:r>
              <a:rPr lang="nl-NL" sz="2400" dirty="0" smtClean="0"/>
              <a:t>Zo </a:t>
            </a:r>
            <a:r>
              <a:rPr lang="nl-NL" sz="2400" dirty="0"/>
              <a:t>leerde ik communiceren met de mensen om me heen </a:t>
            </a:r>
            <a:r>
              <a:rPr lang="nl-NL" sz="2400" b="1" dirty="0"/>
              <a:t>door de tekens die we hebben </a:t>
            </a:r>
            <a:r>
              <a:rPr lang="nl-NL" sz="2400" dirty="0"/>
              <a:t>om elkaar te zeggen wat we willen.”</a:t>
            </a:r>
          </a:p>
          <a:p>
            <a:pPr marL="82296" indent="0">
              <a:buNone/>
            </a:pPr>
            <a:endParaRPr lang="nl-NL" sz="2000" dirty="0"/>
          </a:p>
        </p:txBody>
      </p:sp>
    </p:spTree>
    <p:extLst>
      <p:ext uri="{BB962C8B-B14F-4D97-AF65-F5344CB8AC3E}">
        <p14:creationId xmlns:p14="http://schemas.microsoft.com/office/powerpoint/2010/main" val="43170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belang van de taal (4)</a:t>
            </a:r>
            <a:endParaRPr lang="nl-NL" sz="3200" dirty="0"/>
          </a:p>
        </p:txBody>
      </p:sp>
      <p:sp>
        <p:nvSpPr>
          <p:cNvPr id="3" name="Tijdelijke aanduiding voor inhoud 2"/>
          <p:cNvSpPr>
            <a:spLocks noGrp="1"/>
          </p:cNvSpPr>
          <p:nvPr>
            <p:ph idx="1"/>
          </p:nvPr>
        </p:nvSpPr>
        <p:spPr/>
        <p:txBody>
          <a:bodyPr>
            <a:normAutofit/>
          </a:bodyPr>
          <a:lstStyle/>
          <a:p>
            <a:r>
              <a:rPr lang="nl-NL" u="sng" dirty="0" smtClean="0"/>
              <a:t>De relatie: ding </a:t>
            </a:r>
            <a:r>
              <a:rPr lang="mr-IN" u="sng" dirty="0" smtClean="0"/>
              <a:t>–</a:t>
            </a:r>
            <a:r>
              <a:rPr lang="nl-NL" u="sng" dirty="0" smtClean="0"/>
              <a:t> begrip </a:t>
            </a:r>
            <a:r>
              <a:rPr lang="mr-IN" u="sng" dirty="0" smtClean="0"/>
              <a:t>–</a:t>
            </a:r>
            <a:r>
              <a:rPr lang="nl-NL" u="sng" dirty="0" smtClean="0"/>
              <a:t> woord</a:t>
            </a:r>
          </a:p>
          <a:p>
            <a:endParaRPr lang="nl-NL" dirty="0"/>
          </a:p>
          <a:p>
            <a:r>
              <a:rPr lang="nl-NL" sz="2400" dirty="0" smtClean="0"/>
              <a:t>Ding		begrip			woord</a:t>
            </a:r>
          </a:p>
          <a:p>
            <a:endParaRPr lang="nl-NL" sz="2400" dirty="0"/>
          </a:p>
          <a:p>
            <a:r>
              <a:rPr lang="nl-NL" sz="2400" dirty="0" smtClean="0"/>
              <a:t>Ding ---------  denken -------- taal</a:t>
            </a:r>
          </a:p>
          <a:p>
            <a:r>
              <a:rPr lang="nl-NL" sz="2400" dirty="0"/>
              <a:t>p</a:t>
            </a:r>
            <a:r>
              <a:rPr lang="nl-NL" sz="2400" dirty="0" smtClean="0"/>
              <a:t>aard --------- “paard” --------- ‘paard’; ‘horse’; ‘</a:t>
            </a:r>
            <a:r>
              <a:rPr lang="nl-NL" sz="2400" dirty="0" err="1" smtClean="0"/>
              <a:t>cheval</a:t>
            </a:r>
            <a:r>
              <a:rPr lang="nl-NL" sz="2400" dirty="0" smtClean="0"/>
              <a:t>’ etc.</a:t>
            </a:r>
            <a:endParaRPr lang="nl-NL" sz="2400" dirty="0"/>
          </a:p>
          <a:p>
            <a:r>
              <a:rPr lang="nl-NL" sz="2400" dirty="0" smtClean="0"/>
              <a:t>De tekenrelaties tussen deze drie instanties:</a:t>
            </a:r>
          </a:p>
          <a:p>
            <a:pPr lvl="1"/>
            <a:r>
              <a:rPr lang="nl-NL" sz="2000" dirty="0" smtClean="0"/>
              <a:t>Het begrip is logisch strikt aan het ding gebonden.</a:t>
            </a:r>
          </a:p>
          <a:p>
            <a:pPr lvl="1"/>
            <a:r>
              <a:rPr lang="nl-NL" sz="2000" dirty="0" smtClean="0"/>
              <a:t>Het begrip is conventioneel (op afspraak) aan het woord gebonden.</a:t>
            </a:r>
            <a:endParaRPr lang="nl-NL" sz="2000" dirty="0"/>
          </a:p>
        </p:txBody>
      </p:sp>
      <p:cxnSp>
        <p:nvCxnSpPr>
          <p:cNvPr id="5" name="Rechte verbindingslijn met pijl 4"/>
          <p:cNvCxnSpPr/>
          <p:nvPr/>
        </p:nvCxnSpPr>
        <p:spPr>
          <a:xfrm flipH="1">
            <a:off x="5177297" y="2791350"/>
            <a:ext cx="173041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Rechte verbindingslijn met pijl 7"/>
          <p:cNvCxnSpPr/>
          <p:nvPr/>
        </p:nvCxnSpPr>
        <p:spPr>
          <a:xfrm flipH="1">
            <a:off x="2525851" y="2791350"/>
            <a:ext cx="16187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6922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verschillend taalgebruik</a:t>
            </a:r>
            <a:endParaRPr lang="nl-NL" sz="3200" dirty="0"/>
          </a:p>
        </p:txBody>
      </p:sp>
      <p:sp>
        <p:nvSpPr>
          <p:cNvPr id="3" name="Tijdelijke aanduiding voor inhoud 2"/>
          <p:cNvSpPr>
            <a:spLocks noGrp="1"/>
          </p:cNvSpPr>
          <p:nvPr>
            <p:ph idx="1"/>
          </p:nvPr>
        </p:nvSpPr>
        <p:spPr/>
        <p:txBody>
          <a:bodyPr/>
          <a:lstStyle/>
          <a:p>
            <a:r>
              <a:rPr lang="nl-NL" dirty="0" smtClean="0"/>
              <a:t>De ‘spreekhandelingen’ </a:t>
            </a:r>
            <a:r>
              <a:rPr lang="mr-IN" dirty="0" smtClean="0"/>
              <a:t>–</a:t>
            </a:r>
            <a:r>
              <a:rPr lang="nl-NL" dirty="0" smtClean="0"/>
              <a:t> ‘speech acts’</a:t>
            </a:r>
          </a:p>
          <a:p>
            <a:endParaRPr lang="nl-NL" dirty="0"/>
          </a:p>
          <a:p>
            <a:r>
              <a:rPr lang="nl-NL" sz="2400" dirty="0" smtClean="0"/>
              <a:t>Voorbeeld: Een vader zegt tegen zijn dochter: “Jij hebt vandaag nog geen piano geoefend.”</a:t>
            </a:r>
          </a:p>
          <a:p>
            <a:pPr lvl="1"/>
            <a:r>
              <a:rPr lang="nl-NL" sz="2000" dirty="0"/>
              <a:t>d</a:t>
            </a:r>
            <a:r>
              <a:rPr lang="nl-NL" sz="2000" dirty="0" smtClean="0"/>
              <a:t>escriptief (beschrijvend): informatie</a:t>
            </a:r>
          </a:p>
          <a:p>
            <a:pPr lvl="1"/>
            <a:r>
              <a:rPr lang="nl-NL" sz="2000" dirty="0"/>
              <a:t>e</a:t>
            </a:r>
            <a:r>
              <a:rPr lang="nl-NL" sz="2000" dirty="0" smtClean="0"/>
              <a:t>xpressief (uitroepend): emotie, gevoel</a:t>
            </a:r>
          </a:p>
          <a:p>
            <a:pPr lvl="1"/>
            <a:r>
              <a:rPr lang="nl-NL" sz="2000" dirty="0"/>
              <a:t>e</a:t>
            </a:r>
            <a:r>
              <a:rPr lang="nl-NL" sz="2000" dirty="0" smtClean="0"/>
              <a:t>vocatief (oproepend): oproep, </a:t>
            </a:r>
            <a:r>
              <a:rPr lang="nl-NL" sz="2000" dirty="0" err="1" smtClean="0"/>
              <a:t>appél</a:t>
            </a:r>
            <a:endParaRPr lang="nl-NL" sz="2000" dirty="0" smtClean="0"/>
          </a:p>
          <a:p>
            <a:pPr lvl="1"/>
            <a:endParaRPr lang="nl-NL" sz="2000" dirty="0"/>
          </a:p>
          <a:p>
            <a:pPr lvl="1"/>
            <a:r>
              <a:rPr lang="nl-NL" sz="2000" dirty="0" smtClean="0"/>
              <a:t>“Nederland is een mooi land.”</a:t>
            </a:r>
          </a:p>
          <a:p>
            <a:pPr lvl="1"/>
            <a:r>
              <a:rPr lang="nl-NL" sz="2000" dirty="0" smtClean="0"/>
              <a:t>“Morgen ochtend gaat de zon om 6 uur op.”</a:t>
            </a:r>
          </a:p>
          <a:p>
            <a:pPr lvl="1"/>
            <a:r>
              <a:rPr lang="nl-NL" sz="2000" dirty="0" smtClean="0"/>
              <a:t>“Neem a.u.b. het boek voor mij mee.”</a:t>
            </a:r>
          </a:p>
          <a:p>
            <a:endParaRPr lang="nl-NL" sz="2400" dirty="0"/>
          </a:p>
        </p:txBody>
      </p:sp>
    </p:spTree>
    <p:extLst>
      <p:ext uri="{BB962C8B-B14F-4D97-AF65-F5344CB8AC3E}">
        <p14:creationId xmlns:p14="http://schemas.microsoft.com/office/powerpoint/2010/main" val="176363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verschillend taalgebruik (2)</a:t>
            </a:r>
            <a:endParaRPr lang="nl-NL" sz="3200" dirty="0"/>
          </a:p>
        </p:txBody>
      </p:sp>
      <p:sp>
        <p:nvSpPr>
          <p:cNvPr id="3" name="Tijdelijke aanduiding voor inhoud 2"/>
          <p:cNvSpPr>
            <a:spLocks noGrp="1"/>
          </p:cNvSpPr>
          <p:nvPr>
            <p:ph idx="1"/>
          </p:nvPr>
        </p:nvSpPr>
        <p:spPr/>
        <p:txBody>
          <a:bodyPr/>
          <a:lstStyle/>
          <a:p>
            <a:r>
              <a:rPr lang="nl-NL" sz="2800" u="sng" dirty="0" smtClean="0"/>
              <a:t>Informatief en </a:t>
            </a:r>
            <a:r>
              <a:rPr lang="nl-NL" sz="2800" u="sng" dirty="0" err="1" smtClean="0"/>
              <a:t>performatief</a:t>
            </a:r>
            <a:r>
              <a:rPr lang="nl-NL" sz="2800" u="sng" dirty="0" smtClean="0"/>
              <a:t> gebruik</a:t>
            </a:r>
          </a:p>
          <a:p>
            <a:endParaRPr lang="nl-NL" dirty="0"/>
          </a:p>
          <a:p>
            <a:r>
              <a:rPr lang="nl-NL" sz="2400" dirty="0" smtClean="0"/>
              <a:t>Voorbeeld: Paus Benedictus XVI:</a:t>
            </a:r>
          </a:p>
          <a:p>
            <a:pPr lvl="1"/>
            <a:r>
              <a:rPr lang="nl-NL" sz="2000" dirty="0"/>
              <a:t>“Zo kunnen we nu zeggen: het christendom was niet enkel een ‘blijde boodschap’, een mededeling met een tot dan toe ongekende inhoud. We zouden nu zeggen: </a:t>
            </a:r>
            <a:r>
              <a:rPr lang="nl-NL" sz="2000" b="1" dirty="0"/>
              <a:t>de christelijke boodschap was niet alleen ‘informatief’ maar ook ‘</a:t>
            </a:r>
            <a:r>
              <a:rPr lang="nl-NL" sz="2000" b="1" dirty="0" err="1"/>
              <a:t>performatief</a:t>
            </a:r>
            <a:r>
              <a:rPr lang="nl-NL" sz="2000" b="1" dirty="0"/>
              <a:t>’</a:t>
            </a:r>
            <a:r>
              <a:rPr lang="nl-NL" sz="2000" dirty="0"/>
              <a:t>, dat wil zeggen: het evangelie is niet alleen een mededeling wat betreft dingen die geweten kunnen worden; het is een mededeling die dingen bewerkt en het leven verandert.” (Benedictus XVI, Spe </a:t>
            </a:r>
            <a:r>
              <a:rPr lang="nl-NL" sz="2000" dirty="0" err="1"/>
              <a:t>Salvi</a:t>
            </a:r>
            <a:r>
              <a:rPr lang="nl-NL" sz="2000" dirty="0"/>
              <a:t>, nr. 2).</a:t>
            </a:r>
          </a:p>
          <a:p>
            <a:pPr lvl="1"/>
            <a:endParaRPr lang="nl-NL" sz="2000" dirty="0" smtClean="0"/>
          </a:p>
          <a:p>
            <a:pPr lvl="1"/>
            <a:endParaRPr lang="nl-NL" dirty="0"/>
          </a:p>
        </p:txBody>
      </p:sp>
    </p:spTree>
    <p:extLst>
      <p:ext uri="{BB962C8B-B14F-4D97-AF65-F5344CB8AC3E}">
        <p14:creationId xmlns:p14="http://schemas.microsoft.com/office/powerpoint/2010/main" val="119918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verschillend taalgebruik (3)</a:t>
            </a:r>
            <a:endParaRPr lang="nl-NL" sz="3200" dirty="0"/>
          </a:p>
        </p:txBody>
      </p:sp>
      <p:sp>
        <p:nvSpPr>
          <p:cNvPr id="3" name="Tijdelijke aanduiding voor inhoud 2"/>
          <p:cNvSpPr>
            <a:spLocks noGrp="1"/>
          </p:cNvSpPr>
          <p:nvPr>
            <p:ph idx="1"/>
          </p:nvPr>
        </p:nvSpPr>
        <p:spPr/>
        <p:txBody>
          <a:bodyPr>
            <a:normAutofit/>
          </a:bodyPr>
          <a:lstStyle/>
          <a:p>
            <a:r>
              <a:rPr lang="nl-NL" sz="2800" u="sng" dirty="0" smtClean="0"/>
              <a:t>Informatie:</a:t>
            </a:r>
          </a:p>
          <a:p>
            <a:pPr lvl="0"/>
            <a:r>
              <a:rPr lang="nl-NL" sz="2000" dirty="0"/>
              <a:t>geeft het ‘wat’ van de uitspraken aan;</a:t>
            </a:r>
          </a:p>
          <a:p>
            <a:pPr lvl="0"/>
            <a:r>
              <a:rPr lang="nl-NL" sz="2000" dirty="0"/>
              <a:t>neutraal; zakelijk</a:t>
            </a:r>
          </a:p>
          <a:p>
            <a:pPr lvl="0"/>
            <a:r>
              <a:rPr lang="nl-NL" sz="2000" dirty="0"/>
              <a:t>onderhevig aan de tegenstelling van ‘minder – meer’ (kwantiteit);</a:t>
            </a:r>
          </a:p>
          <a:p>
            <a:pPr lvl="0"/>
            <a:r>
              <a:rPr lang="nl-NL" sz="2000" dirty="0"/>
              <a:t>als biologische en/of mentale activiteiten beantwoorden eraan: kennen, herkennen, coderen, decoderen</a:t>
            </a:r>
            <a:r>
              <a:rPr lang="nl-NL" sz="2000" dirty="0" smtClean="0"/>
              <a:t>;</a:t>
            </a:r>
          </a:p>
          <a:p>
            <a:pPr lvl="0"/>
            <a:r>
              <a:rPr lang="nl-NL" sz="2800" u="sng" dirty="0" err="1" smtClean="0"/>
              <a:t>Performatie</a:t>
            </a:r>
            <a:r>
              <a:rPr lang="nl-NL" sz="2800" u="sng" dirty="0" smtClean="0"/>
              <a:t>:</a:t>
            </a:r>
          </a:p>
          <a:p>
            <a:pPr lvl="0"/>
            <a:r>
              <a:rPr lang="nl-NL" sz="2000" dirty="0"/>
              <a:t>geeft het ‘hoe’ van de uitspraken weer;</a:t>
            </a:r>
          </a:p>
          <a:p>
            <a:pPr lvl="0"/>
            <a:r>
              <a:rPr lang="nl-NL" sz="2000" dirty="0"/>
              <a:t>heeft de intentie een reactie in vorm van woord en/of handeling op te roepen;</a:t>
            </a:r>
          </a:p>
          <a:p>
            <a:pPr lvl="0"/>
            <a:r>
              <a:rPr lang="nl-NL" sz="2000" dirty="0"/>
              <a:t>op de emoties van een ander gericht (instemming; vreugde; angst; woede; etc.);</a:t>
            </a:r>
          </a:p>
          <a:p>
            <a:pPr lvl="1"/>
            <a:endParaRPr lang="nl-NL" sz="2400" dirty="0"/>
          </a:p>
        </p:txBody>
      </p:sp>
    </p:spTree>
    <p:extLst>
      <p:ext uri="{BB962C8B-B14F-4D97-AF65-F5344CB8AC3E}">
        <p14:creationId xmlns:p14="http://schemas.microsoft.com/office/powerpoint/2010/main" val="138575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Retorica: instrument of machtsmiddel ?</a:t>
            </a:r>
            <a:endParaRPr lang="nl-NL" sz="3200" dirty="0"/>
          </a:p>
        </p:txBody>
      </p:sp>
      <p:sp>
        <p:nvSpPr>
          <p:cNvPr id="3" name="Tijdelijke aanduiding voor inhoud 2"/>
          <p:cNvSpPr>
            <a:spLocks noGrp="1"/>
          </p:cNvSpPr>
          <p:nvPr>
            <p:ph idx="1"/>
          </p:nvPr>
        </p:nvSpPr>
        <p:spPr/>
        <p:txBody>
          <a:bodyPr>
            <a:normAutofit/>
          </a:bodyPr>
          <a:lstStyle/>
          <a:p>
            <a:r>
              <a:rPr lang="nl-NL" sz="2400" dirty="0" smtClean="0"/>
              <a:t>De dagelijkse communicatie: informatie en </a:t>
            </a:r>
            <a:r>
              <a:rPr lang="nl-NL" sz="2400" dirty="0" err="1" smtClean="0"/>
              <a:t>performatie</a:t>
            </a:r>
            <a:r>
              <a:rPr lang="nl-NL" sz="2400" dirty="0" smtClean="0"/>
              <a:t> gaan hand in hand.</a:t>
            </a:r>
          </a:p>
          <a:p>
            <a:r>
              <a:rPr lang="nl-NL" sz="2400" dirty="0" smtClean="0"/>
              <a:t>De doelbewuste inzet van de taal: monoloog en dialoog</a:t>
            </a:r>
          </a:p>
          <a:p>
            <a:r>
              <a:rPr lang="nl-NL" sz="2400" dirty="0" smtClean="0"/>
              <a:t>Democratie als voorwaarde voor ‘welsprekendheid’</a:t>
            </a:r>
          </a:p>
          <a:p>
            <a:r>
              <a:rPr lang="nl-NL" sz="2400" dirty="0" smtClean="0"/>
              <a:t>Retorica: acceptatie van een ‘cultuur van rede en tegenrede’</a:t>
            </a:r>
          </a:p>
          <a:p>
            <a:r>
              <a:rPr lang="nl-NL" sz="2400" dirty="0" smtClean="0"/>
              <a:t>Plato: de ‘uitvinder’ van de ‘dialoog’</a:t>
            </a:r>
          </a:p>
          <a:p>
            <a:r>
              <a:rPr lang="nl-NL" sz="2400" dirty="0" smtClean="0"/>
              <a:t>Aristoteles: de ‘uitvinder’ van de retorica</a:t>
            </a:r>
            <a:endParaRPr lang="nl-NL" sz="2400" dirty="0"/>
          </a:p>
        </p:txBody>
      </p:sp>
    </p:spTree>
    <p:extLst>
      <p:ext uri="{BB962C8B-B14F-4D97-AF65-F5344CB8AC3E}">
        <p14:creationId xmlns:p14="http://schemas.microsoft.com/office/powerpoint/2010/main" val="233809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Retorica (2)</a:t>
            </a:r>
            <a:endParaRPr lang="nl-NL" sz="3200" dirty="0"/>
          </a:p>
        </p:txBody>
      </p:sp>
      <p:sp>
        <p:nvSpPr>
          <p:cNvPr id="3" name="Tijdelijke aanduiding voor inhoud 2"/>
          <p:cNvSpPr>
            <a:spLocks noGrp="1"/>
          </p:cNvSpPr>
          <p:nvPr>
            <p:ph idx="1"/>
          </p:nvPr>
        </p:nvSpPr>
        <p:spPr/>
        <p:txBody>
          <a:bodyPr>
            <a:normAutofit/>
          </a:bodyPr>
          <a:lstStyle/>
          <a:p>
            <a:r>
              <a:rPr lang="nl-NL" sz="2800" u="sng" dirty="0" smtClean="0"/>
              <a:t>Aristoteles: de drie zuilen van de retorica</a:t>
            </a:r>
          </a:p>
          <a:p>
            <a:pPr lvl="1"/>
            <a:r>
              <a:rPr lang="nl-NL" sz="2400" dirty="0"/>
              <a:t>e</a:t>
            </a:r>
            <a:r>
              <a:rPr lang="nl-NL" sz="2400" dirty="0" smtClean="0"/>
              <a:t>thos (de geloofwaardigheid van de spreker)</a:t>
            </a:r>
          </a:p>
          <a:p>
            <a:pPr lvl="1"/>
            <a:r>
              <a:rPr lang="nl-NL" sz="2400" dirty="0"/>
              <a:t>l</a:t>
            </a:r>
            <a:r>
              <a:rPr lang="nl-NL" sz="2400" dirty="0" smtClean="0"/>
              <a:t>ogos (de draagkracht van de argumenten)</a:t>
            </a:r>
          </a:p>
          <a:p>
            <a:pPr lvl="1"/>
            <a:r>
              <a:rPr lang="nl-NL" sz="2400" dirty="0"/>
              <a:t>p</a:t>
            </a:r>
            <a:r>
              <a:rPr lang="nl-NL" sz="2400" dirty="0" smtClean="0"/>
              <a:t>athos (het oproepen van gevoelens bij de luisteraars)</a:t>
            </a:r>
          </a:p>
          <a:p>
            <a:pPr lvl="1"/>
            <a:endParaRPr lang="nl-NL" sz="2400" dirty="0"/>
          </a:p>
          <a:p>
            <a:pPr marL="402336" lvl="1" indent="0">
              <a:buNone/>
            </a:pPr>
            <a:r>
              <a:rPr lang="nl-NL" sz="2400" u="sng" dirty="0" smtClean="0"/>
              <a:t>Cicero’s (106 </a:t>
            </a:r>
            <a:r>
              <a:rPr lang="mr-IN" sz="2400" u="sng" dirty="0" smtClean="0"/>
              <a:t>–</a:t>
            </a:r>
            <a:r>
              <a:rPr lang="nl-NL" sz="2400" u="sng" dirty="0" smtClean="0"/>
              <a:t> 43 v. Chr.) voorkeur voor de pathos:</a:t>
            </a:r>
          </a:p>
          <a:p>
            <a:pPr lvl="1"/>
            <a:r>
              <a:rPr lang="nl-NL" sz="2400" dirty="0"/>
              <a:t>“Niets is in de retorica belangrijker dan dat de luisteraar de redenaar genegen is, en zelf zozeer ontroerd en geschokt wordt, dat hij zich meer laat leiden door de drang van het gemoed en door de passies dan door oordeel en overweging.” </a:t>
            </a:r>
          </a:p>
        </p:txBody>
      </p:sp>
    </p:spTree>
    <p:extLst>
      <p:ext uri="{BB962C8B-B14F-4D97-AF65-F5344CB8AC3E}">
        <p14:creationId xmlns:p14="http://schemas.microsoft.com/office/powerpoint/2010/main" val="4179636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Retorica (3)</a:t>
            </a:r>
            <a:endParaRPr lang="nl-NL" sz="3200" dirty="0"/>
          </a:p>
        </p:txBody>
      </p:sp>
      <p:sp>
        <p:nvSpPr>
          <p:cNvPr id="3" name="Tijdelijke aanduiding voor inhoud 2"/>
          <p:cNvSpPr>
            <a:spLocks noGrp="1"/>
          </p:cNvSpPr>
          <p:nvPr>
            <p:ph idx="1"/>
          </p:nvPr>
        </p:nvSpPr>
        <p:spPr/>
        <p:txBody>
          <a:bodyPr>
            <a:normAutofit/>
          </a:bodyPr>
          <a:lstStyle/>
          <a:p>
            <a:r>
              <a:rPr lang="nl-NL" dirty="0" smtClean="0"/>
              <a:t>Nieuwe vormen van retorica in onze tijd</a:t>
            </a:r>
          </a:p>
          <a:p>
            <a:pPr marL="82296" indent="0">
              <a:buNone/>
            </a:pPr>
            <a:endParaRPr lang="nl-NL" dirty="0" smtClean="0"/>
          </a:p>
          <a:p>
            <a:r>
              <a:rPr lang="nl-NL" sz="2400" dirty="0" smtClean="0"/>
              <a:t>Overreden of overtuigen ?</a:t>
            </a:r>
          </a:p>
          <a:p>
            <a:r>
              <a:rPr lang="nl-NL" sz="2400" dirty="0" smtClean="0"/>
              <a:t>Retorica en digitale mediacultuur</a:t>
            </a:r>
            <a:endParaRPr lang="nl-NL" dirty="0" smtClean="0"/>
          </a:p>
          <a:p>
            <a:r>
              <a:rPr lang="nl-NL" sz="2400" dirty="0" smtClean="0"/>
              <a:t>De drie zuilen ethos, logos, pathos zijn in beweging: een bedreiging voor het rationaliteitsprincipe voor de discours.</a:t>
            </a:r>
          </a:p>
          <a:p>
            <a:pPr marL="82296" lvl="0" indent="0">
              <a:buNone/>
            </a:pPr>
            <a:endParaRPr lang="nl-NL" sz="2900" dirty="0" smtClean="0"/>
          </a:p>
          <a:p>
            <a:pPr lvl="1"/>
            <a:endParaRPr lang="nl-NL" sz="2900" dirty="0"/>
          </a:p>
        </p:txBody>
      </p:sp>
    </p:spTree>
    <p:extLst>
      <p:ext uri="{BB962C8B-B14F-4D97-AF65-F5344CB8AC3E}">
        <p14:creationId xmlns:p14="http://schemas.microsoft.com/office/powerpoint/2010/main" val="1391437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Retorica (4)</a:t>
            </a:r>
            <a:endParaRPr lang="nl-NL" sz="3200" dirty="0"/>
          </a:p>
        </p:txBody>
      </p:sp>
      <p:sp>
        <p:nvSpPr>
          <p:cNvPr id="3" name="Tijdelijke aanduiding voor inhoud 2"/>
          <p:cNvSpPr>
            <a:spLocks noGrp="1"/>
          </p:cNvSpPr>
          <p:nvPr>
            <p:ph idx="1"/>
          </p:nvPr>
        </p:nvSpPr>
        <p:spPr/>
        <p:txBody>
          <a:bodyPr>
            <a:normAutofit/>
          </a:bodyPr>
          <a:lstStyle/>
          <a:p>
            <a:r>
              <a:rPr lang="nl-NL" sz="2800" u="sng" dirty="0" smtClean="0"/>
              <a:t>Nieuwe elementen:</a:t>
            </a:r>
          </a:p>
          <a:p>
            <a:pPr lvl="0"/>
            <a:r>
              <a:rPr lang="nl-NL" sz="2200" dirty="0">
                <a:latin typeface="Arial"/>
                <a:cs typeface="Arial"/>
              </a:rPr>
              <a:t>voortdurende jacht naar persoonlijke aandacht;</a:t>
            </a:r>
          </a:p>
          <a:p>
            <a:pPr lvl="0"/>
            <a:r>
              <a:rPr lang="nl-NL" sz="2200" dirty="0">
                <a:latin typeface="Arial"/>
                <a:cs typeface="Arial"/>
              </a:rPr>
              <a:t>oproepen van ‘gevoelde’ waarheden (‘</a:t>
            </a:r>
            <a:r>
              <a:rPr lang="nl-NL" sz="2200" dirty="0" err="1">
                <a:latin typeface="Arial"/>
                <a:cs typeface="Arial"/>
              </a:rPr>
              <a:t>truthiness</a:t>
            </a:r>
            <a:r>
              <a:rPr lang="nl-NL" sz="2200" dirty="0">
                <a:latin typeface="Arial"/>
                <a:cs typeface="Arial"/>
              </a:rPr>
              <a:t>’);</a:t>
            </a:r>
          </a:p>
          <a:p>
            <a:pPr lvl="0"/>
            <a:r>
              <a:rPr lang="nl-NL" sz="2200" dirty="0">
                <a:latin typeface="Arial"/>
                <a:cs typeface="Arial"/>
              </a:rPr>
              <a:t>constante circulatie van ‘</a:t>
            </a:r>
            <a:r>
              <a:rPr lang="nl-NL" sz="2200" dirty="0" err="1">
                <a:latin typeface="Arial"/>
                <a:cs typeface="Arial"/>
              </a:rPr>
              <a:t>tweets</a:t>
            </a:r>
            <a:r>
              <a:rPr lang="nl-NL" sz="2200" dirty="0">
                <a:latin typeface="Arial"/>
                <a:cs typeface="Arial"/>
              </a:rPr>
              <a:t>’ en ‘</a:t>
            </a:r>
            <a:r>
              <a:rPr lang="nl-NL" sz="2200" dirty="0" err="1">
                <a:latin typeface="Arial"/>
                <a:cs typeface="Arial"/>
              </a:rPr>
              <a:t>soundbites</a:t>
            </a:r>
            <a:r>
              <a:rPr lang="nl-NL" sz="2200" dirty="0">
                <a:latin typeface="Arial"/>
                <a:cs typeface="Arial"/>
              </a:rPr>
              <a:t>’;</a:t>
            </a:r>
          </a:p>
          <a:p>
            <a:pPr lvl="0"/>
            <a:r>
              <a:rPr lang="nl-NL" sz="2200" dirty="0">
                <a:latin typeface="Arial"/>
                <a:cs typeface="Arial"/>
              </a:rPr>
              <a:t>provocerende aanval op de retorische tegenstander;</a:t>
            </a:r>
          </a:p>
          <a:p>
            <a:pPr lvl="0"/>
            <a:r>
              <a:rPr lang="nl-NL" sz="2200" dirty="0">
                <a:latin typeface="Arial"/>
                <a:cs typeface="Arial"/>
              </a:rPr>
              <a:t>ombuigen van het serieuze debat naar een persoonlijke entertainment-show;</a:t>
            </a:r>
          </a:p>
          <a:p>
            <a:pPr lvl="0"/>
            <a:r>
              <a:rPr lang="nl-NL" sz="2200" dirty="0">
                <a:latin typeface="Arial"/>
                <a:cs typeface="Arial"/>
              </a:rPr>
              <a:t>losmaken van concrete inhoud met gelijktijdige verspreiding van (agressieve) metaboodschappen (‘zuivering’; “Yes, we </a:t>
            </a:r>
            <a:r>
              <a:rPr lang="nl-NL" sz="2200" dirty="0" err="1">
                <a:latin typeface="Arial"/>
                <a:cs typeface="Arial"/>
              </a:rPr>
              <a:t>can</a:t>
            </a:r>
            <a:r>
              <a:rPr lang="nl-NL" sz="2200" dirty="0">
                <a:latin typeface="Arial"/>
                <a:cs typeface="Arial"/>
              </a:rPr>
              <a:t>.”; “I </a:t>
            </a:r>
            <a:r>
              <a:rPr lang="nl-NL" sz="2200" dirty="0" err="1">
                <a:latin typeface="Arial"/>
                <a:cs typeface="Arial"/>
              </a:rPr>
              <a:t>will</a:t>
            </a:r>
            <a:r>
              <a:rPr lang="nl-NL" sz="2200" dirty="0">
                <a:latin typeface="Arial"/>
                <a:cs typeface="Arial"/>
              </a:rPr>
              <a:t> do </a:t>
            </a:r>
            <a:r>
              <a:rPr lang="nl-NL" sz="2200" dirty="0" err="1">
                <a:latin typeface="Arial"/>
                <a:cs typeface="Arial"/>
              </a:rPr>
              <a:t>some</a:t>
            </a:r>
            <a:r>
              <a:rPr lang="nl-NL" sz="2200" dirty="0">
                <a:latin typeface="Arial"/>
                <a:cs typeface="Arial"/>
              </a:rPr>
              <a:t> </a:t>
            </a:r>
            <a:r>
              <a:rPr lang="nl-NL" sz="2200" dirty="0" err="1">
                <a:latin typeface="Arial"/>
                <a:cs typeface="Arial"/>
              </a:rPr>
              <a:t>very</a:t>
            </a:r>
            <a:r>
              <a:rPr lang="nl-NL" sz="2200" dirty="0">
                <a:latin typeface="Arial"/>
                <a:cs typeface="Arial"/>
              </a:rPr>
              <a:t> hard stuff.”);</a:t>
            </a:r>
          </a:p>
          <a:p>
            <a:pPr lvl="0"/>
            <a:r>
              <a:rPr lang="nl-NL" sz="2200" dirty="0">
                <a:latin typeface="Arial"/>
                <a:cs typeface="Arial"/>
              </a:rPr>
              <a:t>lanceren van beloften van ‘talloze mogelijkheden’; </a:t>
            </a:r>
          </a:p>
          <a:p>
            <a:pPr lvl="1"/>
            <a:endParaRPr lang="nl-NL" dirty="0"/>
          </a:p>
        </p:txBody>
      </p:sp>
    </p:spTree>
    <p:extLst>
      <p:ext uri="{BB962C8B-B14F-4D97-AF65-F5344CB8AC3E}">
        <p14:creationId xmlns:p14="http://schemas.microsoft.com/office/powerpoint/2010/main" val="92708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De weg van het denken</a:t>
            </a:r>
            <a:endParaRPr lang="nl-NL" sz="2800" dirty="0"/>
          </a:p>
        </p:txBody>
      </p:sp>
      <p:sp>
        <p:nvSpPr>
          <p:cNvPr id="3" name="Tijdelijke aanduiding voor inhoud 2"/>
          <p:cNvSpPr>
            <a:spLocks noGrp="1"/>
          </p:cNvSpPr>
          <p:nvPr>
            <p:ph idx="1"/>
          </p:nvPr>
        </p:nvSpPr>
        <p:spPr/>
        <p:txBody>
          <a:bodyPr/>
          <a:lstStyle/>
          <a:p>
            <a:r>
              <a:rPr lang="nl-NL" sz="2000" b="1" u="sng" dirty="0"/>
              <a:t>Nieuwe Tijd:</a:t>
            </a:r>
            <a:endParaRPr lang="nl-NL" sz="2000" dirty="0"/>
          </a:p>
          <a:p>
            <a:endParaRPr lang="nl-NL" sz="2000" dirty="0"/>
          </a:p>
          <a:p>
            <a:pPr marL="82296" indent="0">
              <a:buNone/>
            </a:pPr>
            <a:r>
              <a:rPr lang="nl-NL" sz="2000" dirty="0"/>
              <a:t>	Renaissance (15</a:t>
            </a:r>
            <a:r>
              <a:rPr lang="nl-NL" sz="2000" baseline="30000" dirty="0"/>
              <a:t>e</a:t>
            </a:r>
            <a:r>
              <a:rPr lang="nl-NL" sz="2000" dirty="0"/>
              <a:t> en 16</a:t>
            </a:r>
            <a:r>
              <a:rPr lang="nl-NL" sz="2000" baseline="30000" dirty="0"/>
              <a:t>e</a:t>
            </a:r>
            <a:r>
              <a:rPr lang="nl-NL" sz="2000" dirty="0"/>
              <a:t> eeuw n. Chr.)</a:t>
            </a:r>
          </a:p>
          <a:p>
            <a:pPr marL="82296" indent="0">
              <a:buNone/>
            </a:pPr>
            <a:r>
              <a:rPr lang="nl-NL" sz="2000" dirty="0"/>
              <a:t>	Verlichting (17</a:t>
            </a:r>
            <a:r>
              <a:rPr lang="nl-NL" sz="2000" baseline="30000" dirty="0"/>
              <a:t>e</a:t>
            </a:r>
            <a:r>
              <a:rPr lang="nl-NL" sz="2000" dirty="0"/>
              <a:t> en 18</a:t>
            </a:r>
            <a:r>
              <a:rPr lang="nl-NL" sz="2000" baseline="30000" dirty="0"/>
              <a:t>e</a:t>
            </a:r>
            <a:r>
              <a:rPr lang="nl-NL" sz="2000" dirty="0"/>
              <a:t> eeuw n. Chr.)</a:t>
            </a:r>
          </a:p>
          <a:p>
            <a:pPr marL="82296" indent="0">
              <a:buNone/>
            </a:pPr>
            <a:r>
              <a:rPr lang="nl-NL" sz="2000" dirty="0"/>
              <a:t>	Filosofie van de 19</a:t>
            </a:r>
            <a:r>
              <a:rPr lang="nl-NL" sz="2000" baseline="30000" dirty="0"/>
              <a:t>e</a:t>
            </a:r>
            <a:r>
              <a:rPr lang="nl-NL" sz="2000" dirty="0"/>
              <a:t> eeuw</a:t>
            </a:r>
          </a:p>
          <a:p>
            <a:pPr marL="82296" indent="0">
              <a:buNone/>
            </a:pPr>
            <a:r>
              <a:rPr lang="nl-NL" sz="2000" dirty="0"/>
              <a:t>	Filosofie van de 20</a:t>
            </a:r>
            <a:r>
              <a:rPr lang="nl-NL" sz="2000" baseline="30000" dirty="0"/>
              <a:t>e</a:t>
            </a:r>
            <a:r>
              <a:rPr lang="nl-NL" sz="2000" dirty="0"/>
              <a:t> en 21</a:t>
            </a:r>
            <a:r>
              <a:rPr lang="nl-NL" sz="2000" baseline="30000" dirty="0"/>
              <a:t>e</a:t>
            </a:r>
            <a:r>
              <a:rPr lang="nl-NL" sz="2000" dirty="0"/>
              <a:t> </a:t>
            </a:r>
            <a:r>
              <a:rPr lang="nl-NL" sz="2000" dirty="0" smtClean="0"/>
              <a:t>eeuw</a:t>
            </a:r>
          </a:p>
          <a:p>
            <a:pPr marL="82296" indent="0">
              <a:buNone/>
            </a:pPr>
            <a:endParaRPr lang="nl-NL" sz="2000" dirty="0"/>
          </a:p>
          <a:p>
            <a:pPr>
              <a:buFontTx/>
              <a:buChar char="•"/>
            </a:pPr>
            <a:r>
              <a:rPr lang="nl-NL" sz="2400" dirty="0" smtClean="0"/>
              <a:t>Een onderscheid: </a:t>
            </a:r>
          </a:p>
          <a:p>
            <a:pPr lvl="1">
              <a:buFontTx/>
              <a:buChar char="•"/>
            </a:pPr>
            <a:r>
              <a:rPr lang="nl-NL" sz="2000" dirty="0" smtClean="0"/>
              <a:t>historische filosofie – systematische filosofie</a:t>
            </a:r>
          </a:p>
          <a:p>
            <a:pPr>
              <a:buFontTx/>
              <a:buChar char="•"/>
            </a:pPr>
            <a:endParaRPr lang="nl-NL" sz="2000" dirty="0"/>
          </a:p>
          <a:p>
            <a:endParaRPr lang="nl-NL" dirty="0"/>
          </a:p>
        </p:txBody>
      </p:sp>
    </p:spTree>
    <p:extLst>
      <p:ext uri="{BB962C8B-B14F-4D97-AF65-F5344CB8AC3E}">
        <p14:creationId xmlns:p14="http://schemas.microsoft.com/office/powerpoint/2010/main" val="3018743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Gevolgen van de ‘nieuwe retorica’</a:t>
            </a:r>
            <a:endParaRPr lang="nl-NL" sz="2800" dirty="0"/>
          </a:p>
        </p:txBody>
      </p:sp>
      <p:sp>
        <p:nvSpPr>
          <p:cNvPr id="3" name="Tijdelijke aanduiding voor inhoud 2"/>
          <p:cNvSpPr>
            <a:spLocks noGrp="1"/>
          </p:cNvSpPr>
          <p:nvPr>
            <p:ph idx="1"/>
          </p:nvPr>
        </p:nvSpPr>
        <p:spPr/>
        <p:txBody>
          <a:bodyPr>
            <a:normAutofit fontScale="85000" lnSpcReduction="10000"/>
          </a:bodyPr>
          <a:lstStyle/>
          <a:p>
            <a:pPr lvl="0"/>
            <a:r>
              <a:rPr lang="nl-NL" sz="2400" dirty="0">
                <a:latin typeface="Arial"/>
                <a:cs typeface="Arial"/>
              </a:rPr>
              <a:t>bewuste </a:t>
            </a:r>
            <a:r>
              <a:rPr lang="nl-NL" sz="2400" b="1" dirty="0">
                <a:latin typeface="Arial"/>
                <a:cs typeface="Arial"/>
              </a:rPr>
              <a:t>versluiering </a:t>
            </a:r>
            <a:r>
              <a:rPr lang="nl-NL" sz="2400" dirty="0">
                <a:latin typeface="Arial"/>
                <a:cs typeface="Arial"/>
              </a:rPr>
              <a:t>van inhoudelijke onderwerpen;</a:t>
            </a:r>
          </a:p>
          <a:p>
            <a:pPr lvl="0"/>
            <a:r>
              <a:rPr lang="nl-NL" sz="2400" dirty="0">
                <a:latin typeface="Arial"/>
                <a:cs typeface="Arial"/>
              </a:rPr>
              <a:t>voortdurende oproep aan de luisteraars om een </a:t>
            </a:r>
            <a:r>
              <a:rPr lang="nl-NL" sz="2400" b="1" dirty="0">
                <a:latin typeface="Arial"/>
                <a:cs typeface="Arial"/>
              </a:rPr>
              <a:t>permanente ‘stand-by’-houding</a:t>
            </a:r>
            <a:r>
              <a:rPr lang="nl-NL" sz="2400" dirty="0">
                <a:latin typeface="Arial"/>
                <a:cs typeface="Arial"/>
              </a:rPr>
              <a:t> aan te nemen;</a:t>
            </a:r>
          </a:p>
          <a:p>
            <a:pPr lvl="0"/>
            <a:r>
              <a:rPr lang="nl-NL" sz="2400" dirty="0">
                <a:latin typeface="Arial"/>
                <a:cs typeface="Arial"/>
              </a:rPr>
              <a:t>permanente aanwezigheid van ‘virtuele derden’ wil het </a:t>
            </a:r>
            <a:r>
              <a:rPr lang="nl-NL" sz="2400" b="1" dirty="0">
                <a:latin typeface="Arial"/>
                <a:cs typeface="Arial"/>
              </a:rPr>
              <a:t>gevoel opwekken</a:t>
            </a:r>
            <a:r>
              <a:rPr lang="nl-NL" sz="2400" dirty="0">
                <a:latin typeface="Arial"/>
                <a:cs typeface="Arial"/>
              </a:rPr>
              <a:t> om zelf ‘deel uit te maken van een groter geheel’ (groter gebeuren);</a:t>
            </a:r>
          </a:p>
          <a:p>
            <a:pPr lvl="0"/>
            <a:r>
              <a:rPr lang="nl-NL" sz="2400" b="1" dirty="0">
                <a:latin typeface="Arial"/>
                <a:cs typeface="Arial"/>
              </a:rPr>
              <a:t>verminderde bereidheid</a:t>
            </a:r>
            <a:r>
              <a:rPr lang="nl-NL" sz="2400" dirty="0">
                <a:latin typeface="Arial"/>
                <a:cs typeface="Arial"/>
              </a:rPr>
              <a:t> en </a:t>
            </a:r>
            <a:r>
              <a:rPr lang="nl-NL" sz="2400" dirty="0" smtClean="0">
                <a:latin typeface="Arial"/>
                <a:cs typeface="Arial"/>
              </a:rPr>
              <a:t>vermogen </a:t>
            </a:r>
            <a:r>
              <a:rPr lang="nl-NL" sz="2400" dirty="0">
                <a:latin typeface="Arial"/>
                <a:cs typeface="Arial"/>
              </a:rPr>
              <a:t>om argumentatief voor een ‘zaak’ (visie, beleid, standpunt etc.) te vechten; het bedenken van de argumenten en de adequate vragen omtrent een thema is inspannender en tijdrovender dan de ogenblikkelijke gevoelsreactie;</a:t>
            </a:r>
          </a:p>
          <a:p>
            <a:pPr lvl="0"/>
            <a:r>
              <a:rPr lang="nl-NL" sz="2400" b="1" dirty="0">
                <a:latin typeface="Arial"/>
                <a:cs typeface="Arial"/>
              </a:rPr>
              <a:t>acceleratieproblematiek</a:t>
            </a:r>
            <a:r>
              <a:rPr lang="nl-NL" sz="2400" dirty="0">
                <a:latin typeface="Arial"/>
                <a:cs typeface="Arial"/>
              </a:rPr>
              <a:t>: nieuwe retorica wil stimuleren tot een verwachtingspatroon van de ‘snelle reactie’ in politiek, economie en maatschappij (vgl. ‘</a:t>
            </a:r>
            <a:r>
              <a:rPr lang="nl-NL" sz="2400" dirty="0" err="1">
                <a:latin typeface="Arial"/>
                <a:cs typeface="Arial"/>
              </a:rPr>
              <a:t>rapid</a:t>
            </a:r>
            <a:r>
              <a:rPr lang="nl-NL" sz="2400" dirty="0">
                <a:latin typeface="Arial"/>
                <a:cs typeface="Arial"/>
              </a:rPr>
              <a:t> </a:t>
            </a:r>
            <a:r>
              <a:rPr lang="nl-NL" sz="2400" dirty="0" err="1">
                <a:latin typeface="Arial"/>
                <a:cs typeface="Arial"/>
              </a:rPr>
              <a:t>reaction</a:t>
            </a:r>
            <a:r>
              <a:rPr lang="nl-NL" sz="2400" dirty="0">
                <a:latin typeface="Arial"/>
                <a:cs typeface="Arial"/>
              </a:rPr>
              <a:t> team’ in het leger); probleem: het denken behoeft (soms) tijd en neemt (terecht) de tijd; </a:t>
            </a:r>
          </a:p>
          <a:p>
            <a:endParaRPr lang="nl-NL" sz="2400" dirty="0"/>
          </a:p>
        </p:txBody>
      </p:sp>
    </p:spTree>
    <p:extLst>
      <p:ext uri="{BB962C8B-B14F-4D97-AF65-F5344CB8AC3E}">
        <p14:creationId xmlns:p14="http://schemas.microsoft.com/office/powerpoint/2010/main" val="742914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Het traditionele rationaliteitsprincipe</a:t>
            </a:r>
            <a:endParaRPr lang="nl-NL" sz="2800" dirty="0"/>
          </a:p>
        </p:txBody>
      </p:sp>
      <p:sp>
        <p:nvSpPr>
          <p:cNvPr id="3" name="Tijdelijke aanduiding voor inhoud 2"/>
          <p:cNvSpPr>
            <a:spLocks noGrp="1"/>
          </p:cNvSpPr>
          <p:nvPr>
            <p:ph idx="1"/>
          </p:nvPr>
        </p:nvSpPr>
        <p:spPr/>
        <p:txBody>
          <a:bodyPr>
            <a:normAutofit/>
          </a:bodyPr>
          <a:lstStyle/>
          <a:p>
            <a:pPr lvl="0"/>
            <a:r>
              <a:rPr lang="nl-NL" sz="2000" dirty="0"/>
              <a:t>Modus (wijze) van de rationele discours: ‘pro et contra’ argumentatie; </a:t>
            </a:r>
          </a:p>
          <a:p>
            <a:pPr lvl="0"/>
            <a:r>
              <a:rPr lang="nl-NL" sz="2000" dirty="0"/>
              <a:t>op de ‘zaak’ gerichte [‘zakelijke’] argumentatie; </a:t>
            </a:r>
          </a:p>
          <a:p>
            <a:pPr lvl="0"/>
            <a:r>
              <a:rPr lang="nl-NL" sz="2000" dirty="0"/>
              <a:t>onuitgesproken verwachtingspatroon van de rationele discours: het standpunt van de betere argumenten moge winnen en wordt dan ook aanvaard en toegepast;</a:t>
            </a:r>
          </a:p>
          <a:p>
            <a:pPr lvl="0"/>
            <a:r>
              <a:rPr lang="nl-NL" sz="2000" dirty="0"/>
              <a:t>afzien van persoonlijke aanvallen; </a:t>
            </a:r>
          </a:p>
          <a:p>
            <a:pPr lvl="0"/>
            <a:r>
              <a:rPr lang="nl-NL" sz="2000" dirty="0"/>
              <a:t>respectvolle houding ten opzichte van de tegenstander </a:t>
            </a:r>
            <a:endParaRPr lang="nl-NL" sz="2000" dirty="0" smtClean="0"/>
          </a:p>
          <a:p>
            <a:pPr lvl="0"/>
            <a:r>
              <a:rPr lang="nl-NL" sz="2000" dirty="0" smtClean="0"/>
              <a:t>door </a:t>
            </a:r>
            <a:r>
              <a:rPr lang="nl-NL" sz="2000" dirty="0"/>
              <a:t>de argumenten van de tegenstander wordt het eigen standpunt eventueel verrijkt of zelfs verbeterd (dialogisch van elkaar leren)</a:t>
            </a:r>
            <a:r>
              <a:rPr lang="nl-NL" sz="2000" dirty="0" smtClean="0"/>
              <a:t>;</a:t>
            </a:r>
          </a:p>
          <a:p>
            <a:pPr lvl="0"/>
            <a:endParaRPr lang="nl-NL" sz="2000" dirty="0"/>
          </a:p>
          <a:p>
            <a:pPr lvl="0"/>
            <a:r>
              <a:rPr lang="nl-NL" sz="2000" dirty="0" smtClean="0"/>
              <a:t>&gt;&gt;&gt; </a:t>
            </a:r>
            <a:r>
              <a:rPr lang="nl-NL" sz="2000" dirty="0" smtClean="0">
                <a:solidFill>
                  <a:srgbClr val="FF0000"/>
                </a:solidFill>
              </a:rPr>
              <a:t>dit rationaliteitsprincipe wordt bedreigd !</a:t>
            </a:r>
          </a:p>
          <a:p>
            <a:pPr marL="82296" lvl="0" indent="0">
              <a:buNone/>
            </a:pPr>
            <a:endParaRPr lang="nl-NL" sz="2000" dirty="0">
              <a:solidFill>
                <a:srgbClr val="FF0000"/>
              </a:solidFill>
            </a:endParaRPr>
          </a:p>
          <a:p>
            <a:endParaRPr lang="nl-NL" sz="2400" dirty="0">
              <a:latin typeface="Arial"/>
              <a:cs typeface="Arial"/>
            </a:endParaRPr>
          </a:p>
        </p:txBody>
      </p:sp>
    </p:spTree>
    <p:extLst>
      <p:ext uri="{BB962C8B-B14F-4D97-AF65-F5344CB8AC3E}">
        <p14:creationId xmlns:p14="http://schemas.microsoft.com/office/powerpoint/2010/main" val="163980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Enkele vragen vanuit een bedreigde situatie</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pPr lvl="0"/>
            <a:r>
              <a:rPr lang="nl-NL" sz="2400" dirty="0"/>
              <a:t>hoe komt het dat zakelijk onhoudbare beloften van een politicus toch door velen worden geaccepteerd?</a:t>
            </a:r>
          </a:p>
          <a:p>
            <a:pPr lvl="0"/>
            <a:r>
              <a:rPr lang="nl-NL" sz="2400" dirty="0"/>
              <a:t>hoe komt het dat een eenvoudig appel van IS mensen aantrekt om de oorlog in te trekken?</a:t>
            </a:r>
          </a:p>
          <a:p>
            <a:pPr lvl="0"/>
            <a:r>
              <a:rPr lang="nl-NL" sz="2400" dirty="0"/>
              <a:t>hoe komt het dat de persoonlijke aanval of belediging van de retorische tegenstander steeds vanzelfsprekender is geworden?</a:t>
            </a:r>
          </a:p>
          <a:p>
            <a:pPr lvl="0"/>
            <a:r>
              <a:rPr lang="nl-NL" sz="2400" dirty="0"/>
              <a:t>hoe komt het dat het aanspreken van de emotionaliteit in plaats van de rationaliteit in vele gevallen meer kans op succes maakt om de eigen boodschap over te brengen?</a:t>
            </a:r>
          </a:p>
          <a:p>
            <a:endParaRPr lang="nl-NL" sz="2400" dirty="0">
              <a:latin typeface="Arial"/>
              <a:cs typeface="Arial"/>
            </a:endParaRPr>
          </a:p>
        </p:txBody>
      </p:sp>
    </p:spTree>
    <p:extLst>
      <p:ext uri="{BB962C8B-B14F-4D97-AF65-F5344CB8AC3E}">
        <p14:creationId xmlns:p14="http://schemas.microsoft.com/office/powerpoint/2010/main" val="1227132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Hoe communiceren wij ? </a:t>
            </a:r>
            <a:endParaRPr lang="nl-NL" sz="2800" dirty="0"/>
          </a:p>
        </p:txBody>
      </p:sp>
      <p:sp>
        <p:nvSpPr>
          <p:cNvPr id="3" name="Tijdelijke aanduiding voor inhoud 2"/>
          <p:cNvSpPr>
            <a:spLocks noGrp="1"/>
          </p:cNvSpPr>
          <p:nvPr>
            <p:ph idx="1"/>
          </p:nvPr>
        </p:nvSpPr>
        <p:spPr/>
        <p:txBody>
          <a:bodyPr>
            <a:normAutofit/>
          </a:bodyPr>
          <a:lstStyle/>
          <a:p>
            <a:r>
              <a:rPr lang="nl-NL" sz="2400" dirty="0" smtClean="0">
                <a:solidFill>
                  <a:srgbClr val="FF0000"/>
                </a:solidFill>
                <a:latin typeface="Arial"/>
                <a:cs typeface="Arial"/>
              </a:rPr>
              <a:t>De communicatievierkant:</a:t>
            </a:r>
            <a:endParaRPr lang="nl-NL" sz="2400" dirty="0">
              <a:solidFill>
                <a:srgbClr val="FF0000"/>
              </a:solidFill>
              <a:latin typeface="Arial"/>
              <a:cs typeface="Arial"/>
            </a:endParaRPr>
          </a:p>
        </p:txBody>
      </p:sp>
    </p:spTree>
    <p:extLst>
      <p:ext uri="{BB962C8B-B14F-4D97-AF65-F5344CB8AC3E}">
        <p14:creationId xmlns:p14="http://schemas.microsoft.com/office/powerpoint/2010/main" val="3664260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De communicatievierkant</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pPr lvl="0"/>
            <a:r>
              <a:rPr lang="nl-NL" sz="2400" dirty="0"/>
              <a:t>niveau van de zakelijke inhoud: informatie over deze wereld </a:t>
            </a:r>
            <a:r>
              <a:rPr lang="nl-NL" sz="2400" b="1" dirty="0"/>
              <a:t>&gt; waarheid</a:t>
            </a:r>
            <a:r>
              <a:rPr lang="nl-NL" sz="2400" dirty="0"/>
              <a:t>.</a:t>
            </a:r>
          </a:p>
          <a:p>
            <a:pPr lvl="0"/>
            <a:r>
              <a:rPr lang="nl-NL" sz="2400" dirty="0"/>
              <a:t>niveau van de relatie: verhouding van de spreker in richting van de luisteraar(s): waardering, minachting, kritiek, lof, (niet) serieus nemen etc. &gt; </a:t>
            </a:r>
            <a:r>
              <a:rPr lang="nl-NL" sz="2400" b="1" dirty="0"/>
              <a:t>acceptatie</a:t>
            </a:r>
            <a:r>
              <a:rPr lang="nl-NL" sz="2400" dirty="0"/>
              <a:t>.</a:t>
            </a:r>
          </a:p>
          <a:p>
            <a:pPr lvl="0"/>
            <a:r>
              <a:rPr lang="nl-NL" sz="2400" dirty="0"/>
              <a:t>niveau van de zelfmededeling: iets van de eigen persoonlijkheid wordt met de boodschap meegegeven, bij voorbeeld karaktereigenschappen, houdingen etc. &gt; </a:t>
            </a:r>
            <a:r>
              <a:rPr lang="nl-NL" sz="2400" b="1" dirty="0" smtClean="0"/>
              <a:t>waarachtigheid</a:t>
            </a:r>
            <a:r>
              <a:rPr lang="nl-NL" sz="2400" dirty="0" smtClean="0"/>
              <a:t>.</a:t>
            </a:r>
            <a:endParaRPr lang="nl-NL" sz="2400" dirty="0"/>
          </a:p>
          <a:p>
            <a:pPr lvl="0"/>
            <a:r>
              <a:rPr lang="nl-NL" sz="2400" dirty="0"/>
              <a:t>Appel: oproep om iets te bereiken, uit te voeren etc. &gt; </a:t>
            </a:r>
            <a:r>
              <a:rPr lang="nl-NL" sz="2400" b="1" dirty="0"/>
              <a:t>werkzaamheid; effectiviteit.</a:t>
            </a:r>
            <a:endParaRPr lang="nl-NL" sz="2400" dirty="0"/>
          </a:p>
          <a:p>
            <a:endParaRPr lang="nl-NL" sz="2400" dirty="0">
              <a:latin typeface="Arial"/>
              <a:cs typeface="Arial"/>
            </a:endParaRPr>
          </a:p>
        </p:txBody>
      </p:sp>
    </p:spTree>
    <p:extLst>
      <p:ext uri="{BB962C8B-B14F-4D97-AF65-F5344CB8AC3E}">
        <p14:creationId xmlns:p14="http://schemas.microsoft.com/office/powerpoint/2010/main" val="4076254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De vier tongen en de vier oren</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r>
              <a:rPr lang="nl-NL" sz="2400" dirty="0" smtClean="0">
                <a:latin typeface="Arial"/>
                <a:cs typeface="Arial"/>
              </a:rPr>
              <a:t>De spreker praat met ‘vier tongen’ en de luisteraar luistert met ‘vier oren’:</a:t>
            </a:r>
          </a:p>
          <a:p>
            <a:pPr lvl="1"/>
            <a:r>
              <a:rPr lang="nl-NL" sz="2000" dirty="0" smtClean="0">
                <a:latin typeface="Arial"/>
                <a:cs typeface="Arial"/>
              </a:rPr>
              <a:t>Het zakelijke oor</a:t>
            </a:r>
          </a:p>
          <a:p>
            <a:pPr lvl="1"/>
            <a:r>
              <a:rPr lang="nl-NL" sz="2000" dirty="0" smtClean="0">
                <a:latin typeface="Arial"/>
                <a:cs typeface="Arial"/>
              </a:rPr>
              <a:t>Het zelfmededeling-oor</a:t>
            </a:r>
          </a:p>
          <a:p>
            <a:pPr lvl="1"/>
            <a:r>
              <a:rPr lang="nl-NL" sz="2000" dirty="0" smtClean="0">
                <a:latin typeface="Arial"/>
                <a:cs typeface="Arial"/>
              </a:rPr>
              <a:t>Het relatie-oor</a:t>
            </a:r>
          </a:p>
          <a:p>
            <a:pPr lvl="1"/>
            <a:r>
              <a:rPr lang="nl-NL" sz="2000" dirty="0" smtClean="0">
                <a:latin typeface="Arial"/>
                <a:cs typeface="Arial"/>
              </a:rPr>
              <a:t>Het appel-oor</a:t>
            </a:r>
          </a:p>
          <a:p>
            <a:pPr lvl="1"/>
            <a:endParaRPr lang="nl-NL" sz="2000" dirty="0">
              <a:latin typeface="Arial"/>
              <a:cs typeface="Arial"/>
            </a:endParaRPr>
          </a:p>
          <a:p>
            <a:pPr lvl="1"/>
            <a:r>
              <a:rPr lang="nl-NL" sz="2000" dirty="0" smtClean="0">
                <a:latin typeface="Arial"/>
                <a:cs typeface="Arial"/>
              </a:rPr>
              <a:t>Beiden (spreker en luisteraar) hebben het in de hand de communicatie te sturen;</a:t>
            </a:r>
          </a:p>
          <a:p>
            <a:pPr lvl="1"/>
            <a:r>
              <a:rPr lang="nl-NL" sz="2000" dirty="0" smtClean="0">
                <a:solidFill>
                  <a:srgbClr val="FF0000"/>
                </a:solidFill>
                <a:latin typeface="Arial"/>
                <a:cs typeface="Arial"/>
              </a:rPr>
              <a:t>&gt;&gt;&gt; Opdracht en taak: de taal bewaken !!!</a:t>
            </a:r>
            <a:endParaRPr lang="nl-NL" sz="2000" dirty="0">
              <a:solidFill>
                <a:srgbClr val="FF0000"/>
              </a:solidFill>
              <a:latin typeface="Arial"/>
              <a:cs typeface="Arial"/>
            </a:endParaRPr>
          </a:p>
        </p:txBody>
      </p:sp>
    </p:spTree>
    <p:extLst>
      <p:ext uri="{BB962C8B-B14F-4D97-AF65-F5344CB8AC3E}">
        <p14:creationId xmlns:p14="http://schemas.microsoft.com/office/powerpoint/2010/main" val="108982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Taal als machtsmiddel: “Make Amerika </a:t>
            </a:r>
            <a:r>
              <a:rPr lang="nl-NL" sz="2800" dirty="0" err="1" smtClean="0"/>
              <a:t>great</a:t>
            </a:r>
            <a:r>
              <a:rPr lang="nl-NL" sz="2800" dirty="0" smtClean="0"/>
              <a:t> </a:t>
            </a:r>
            <a:r>
              <a:rPr lang="nl-NL" sz="2800" dirty="0" err="1" smtClean="0"/>
              <a:t>again</a:t>
            </a:r>
            <a:r>
              <a:rPr lang="nl-NL" sz="2800" dirty="0" smtClean="0"/>
              <a:t>”</a:t>
            </a:r>
            <a:endParaRPr lang="nl-NL" sz="2800" dirty="0"/>
          </a:p>
        </p:txBody>
      </p:sp>
      <p:sp>
        <p:nvSpPr>
          <p:cNvPr id="3" name="Tijdelijke aanduiding voor inhoud 2"/>
          <p:cNvSpPr>
            <a:spLocks noGrp="1"/>
          </p:cNvSpPr>
          <p:nvPr>
            <p:ph idx="1"/>
          </p:nvPr>
        </p:nvSpPr>
        <p:spPr/>
        <p:txBody>
          <a:bodyPr>
            <a:normAutofit/>
          </a:bodyPr>
          <a:lstStyle/>
          <a:p>
            <a:r>
              <a:rPr lang="nl-NL" sz="2400" dirty="0" smtClean="0">
                <a:latin typeface="Arial"/>
                <a:cs typeface="Arial"/>
              </a:rPr>
              <a:t>Zakelijk niveau: wat betekent ‘groot zijn.” &gt; zakelijke inhoud blijft </a:t>
            </a:r>
            <a:r>
              <a:rPr lang="nl-NL" sz="2400" dirty="0" err="1" smtClean="0">
                <a:latin typeface="Arial"/>
                <a:cs typeface="Arial"/>
              </a:rPr>
              <a:t>diffus</a:t>
            </a:r>
            <a:r>
              <a:rPr lang="nl-NL" sz="2400" dirty="0" smtClean="0">
                <a:latin typeface="Arial"/>
                <a:cs typeface="Arial"/>
              </a:rPr>
              <a:t>;</a:t>
            </a:r>
          </a:p>
          <a:p>
            <a:r>
              <a:rPr lang="nl-NL" sz="2400" dirty="0" smtClean="0">
                <a:latin typeface="Arial"/>
                <a:cs typeface="Arial"/>
              </a:rPr>
              <a:t>Relatie-niveau: de ‘gevoelde’ waarheid: Amerika is klein, van geen betekenis, vernederd, minderwaardig etc. &gt;&gt; gevoelens: teleurstelling, woede, gekrenkte trots;</a:t>
            </a:r>
          </a:p>
          <a:p>
            <a:r>
              <a:rPr lang="nl-NL" sz="2400" dirty="0" smtClean="0">
                <a:latin typeface="Arial"/>
                <a:cs typeface="Arial"/>
              </a:rPr>
              <a:t>Appel</a:t>
            </a:r>
            <a:r>
              <a:rPr lang="nl-NL" sz="2400" dirty="0" smtClean="0">
                <a:latin typeface="Arial"/>
                <a:cs typeface="Arial"/>
              </a:rPr>
              <a:t>-niveau: “Geef Amerika de plaats die het toekomt!” - “Maak er zelf deel van uit!”</a:t>
            </a:r>
          </a:p>
          <a:p>
            <a:r>
              <a:rPr lang="nl-NL" sz="2400" dirty="0" smtClean="0">
                <a:latin typeface="Arial"/>
                <a:cs typeface="Arial"/>
              </a:rPr>
              <a:t>Zelfmededeling-niveau: “Ik lijd met jullie mee.” </a:t>
            </a:r>
            <a:r>
              <a:rPr lang="mr-IN" sz="2400" dirty="0" smtClean="0">
                <a:latin typeface="Arial"/>
                <a:cs typeface="Arial"/>
              </a:rPr>
              <a:t>–</a:t>
            </a:r>
            <a:r>
              <a:rPr lang="nl-NL" sz="2400" dirty="0" smtClean="0">
                <a:latin typeface="Arial"/>
                <a:cs typeface="Arial"/>
              </a:rPr>
              <a:t> “Maar ik kan het veranderen!”</a:t>
            </a:r>
            <a:endParaRPr lang="nl-NL" sz="2400" dirty="0">
              <a:latin typeface="Arial"/>
              <a:cs typeface="Arial"/>
            </a:endParaRPr>
          </a:p>
        </p:txBody>
      </p:sp>
    </p:spTree>
    <p:extLst>
      <p:ext uri="{BB962C8B-B14F-4D97-AF65-F5344CB8AC3E}">
        <p14:creationId xmlns:p14="http://schemas.microsoft.com/office/powerpoint/2010/main" val="3901049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Taal als machtsmiddel of</a:t>
            </a:r>
            <a:r>
              <a:rPr lang="mr-IN" sz="2800" dirty="0" smtClean="0">
                <a:latin typeface="Arial"/>
                <a:cs typeface="Arial"/>
              </a:rPr>
              <a:t>…</a:t>
            </a:r>
            <a:r>
              <a:rPr lang="nl-NL" sz="2800" dirty="0" smtClean="0">
                <a:latin typeface="Arial"/>
                <a:cs typeface="Arial"/>
              </a:rPr>
              <a:t>.</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r>
              <a:rPr lang="nl-NL" sz="2400" u="sng" dirty="0" smtClean="0"/>
              <a:t>Twee kenmerken van de taal:</a:t>
            </a:r>
          </a:p>
          <a:p>
            <a:r>
              <a:rPr lang="nl-NL" sz="2000" dirty="0" smtClean="0"/>
              <a:t>taal </a:t>
            </a:r>
            <a:r>
              <a:rPr lang="nl-NL" sz="2000" dirty="0"/>
              <a:t>wil </a:t>
            </a:r>
            <a:r>
              <a:rPr lang="nl-NL" sz="2000" b="1" dirty="0"/>
              <a:t>iets werkelijks in deze wereld kenbaar maken</a:t>
            </a:r>
            <a:r>
              <a:rPr lang="nl-NL" sz="2000" dirty="0"/>
              <a:t>, zij is gericht op dat wat wij </a:t>
            </a:r>
            <a:r>
              <a:rPr lang="nl-NL" sz="2000" b="1" dirty="0"/>
              <a:t>‘waarheid’</a:t>
            </a:r>
            <a:r>
              <a:rPr lang="nl-NL" sz="2000" dirty="0"/>
              <a:t> noemen;</a:t>
            </a:r>
          </a:p>
          <a:p>
            <a:pPr lvl="0"/>
            <a:r>
              <a:rPr lang="nl-NL" sz="2000" dirty="0"/>
              <a:t>vervolgens is taal gekenmerkt door haar </a:t>
            </a:r>
            <a:r>
              <a:rPr lang="nl-NL" sz="2000" b="1" dirty="0"/>
              <a:t>mededelingenkarakter</a:t>
            </a:r>
            <a:r>
              <a:rPr lang="nl-NL" sz="2000" dirty="0"/>
              <a:t>; zij wil steeds iets </a:t>
            </a:r>
            <a:r>
              <a:rPr lang="nl-NL" sz="2000" b="1" dirty="0"/>
              <a:t>voor iemand</a:t>
            </a:r>
            <a:r>
              <a:rPr lang="nl-NL" sz="2000" dirty="0"/>
              <a:t> kenbaar maken.</a:t>
            </a:r>
          </a:p>
          <a:p>
            <a:endParaRPr lang="nl-NL" sz="2400" dirty="0" smtClean="0"/>
          </a:p>
          <a:p>
            <a:r>
              <a:rPr lang="nl-NL" sz="2400" u="sng" dirty="0" smtClean="0"/>
              <a:t>Twee corrumperingsmogelijkheden van de taal:</a:t>
            </a:r>
          </a:p>
          <a:p>
            <a:pPr lvl="1"/>
            <a:r>
              <a:rPr lang="nl-NL" sz="2000" dirty="0" smtClean="0"/>
              <a:t>Desinteresse aan de ‘waarheid’;</a:t>
            </a:r>
          </a:p>
          <a:p>
            <a:pPr lvl="1"/>
            <a:r>
              <a:rPr lang="nl-NL" sz="2000" dirty="0" smtClean="0"/>
              <a:t>Met de taal niet meer iets ‘zeggen’, maar met de taal alleen nog maar iets ‘bedoelen’ (‘</a:t>
            </a:r>
            <a:r>
              <a:rPr lang="nl-NL" sz="2000" dirty="0" err="1" smtClean="0"/>
              <a:t>bezwecken</a:t>
            </a:r>
            <a:r>
              <a:rPr lang="nl-NL" sz="2000" dirty="0" smtClean="0"/>
              <a:t>’);</a:t>
            </a:r>
          </a:p>
          <a:p>
            <a:pPr lvl="1"/>
            <a:endParaRPr lang="nl-NL" sz="2000" dirty="0"/>
          </a:p>
          <a:p>
            <a:pPr lvl="1"/>
            <a:r>
              <a:rPr lang="nl-NL" sz="2000" dirty="0" smtClean="0">
                <a:solidFill>
                  <a:srgbClr val="FF0000"/>
                </a:solidFill>
              </a:rPr>
              <a:t>&gt;&gt;&gt; Plato: de sofist is de maker van een fictieve werkelijkheid !</a:t>
            </a:r>
            <a:endParaRPr lang="nl-NL" sz="2000" dirty="0">
              <a:solidFill>
                <a:srgbClr val="FF0000"/>
              </a:solidFill>
            </a:endParaRPr>
          </a:p>
        </p:txBody>
      </p:sp>
    </p:spTree>
    <p:extLst>
      <p:ext uri="{BB962C8B-B14F-4D97-AF65-F5344CB8AC3E}">
        <p14:creationId xmlns:p14="http://schemas.microsoft.com/office/powerpoint/2010/main" val="89141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Handvaten tegen de taalcorruptie</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pPr lvl="0"/>
            <a:r>
              <a:rPr lang="nl-NL" sz="2400" dirty="0"/>
              <a:t>grotere alertheid in het eigen taalgebruik;</a:t>
            </a:r>
          </a:p>
          <a:p>
            <a:pPr lvl="0"/>
            <a:r>
              <a:rPr lang="nl-NL" sz="2400" dirty="0"/>
              <a:t>de eigen ‘vier tongen’ en de ‘vier oren’ beter in de gaten houden;</a:t>
            </a:r>
          </a:p>
          <a:p>
            <a:pPr lvl="0"/>
            <a:r>
              <a:rPr lang="nl-NL" sz="2400" dirty="0"/>
              <a:t>de redevoeringen, de statements, de losse uitspraken steeds ook bevragen op hun ‘waarheidsgehalte’, wil zeggen niet alleen vragen of het klopt wat iemand zegt, maar ook of iemand met vele mooie woorden ook wel ‘iets’ te zeggen heeft;</a:t>
            </a:r>
          </a:p>
          <a:p>
            <a:pPr lvl="0"/>
            <a:r>
              <a:rPr lang="nl-NL" sz="2400" dirty="0"/>
              <a:t>op het </a:t>
            </a:r>
            <a:r>
              <a:rPr lang="nl-NL" sz="2400" dirty="0" smtClean="0"/>
              <a:t>appel </a:t>
            </a:r>
            <a:r>
              <a:rPr lang="nl-NL" sz="2400" dirty="0"/>
              <a:t>niet alleen met enthousiasme en verbijstering reageren, maar met eigen voorstellen en eigen appel; </a:t>
            </a:r>
          </a:p>
          <a:p>
            <a:endParaRPr lang="nl-NL" sz="2400" dirty="0">
              <a:latin typeface="Arial"/>
              <a:cs typeface="Arial"/>
            </a:endParaRPr>
          </a:p>
        </p:txBody>
      </p:sp>
    </p:spTree>
    <p:extLst>
      <p:ext uri="{BB962C8B-B14F-4D97-AF65-F5344CB8AC3E}">
        <p14:creationId xmlns:p14="http://schemas.microsoft.com/office/powerpoint/2010/main" val="1401231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latin typeface="Arial"/>
                <a:cs typeface="Arial"/>
              </a:rPr>
              <a:t>Taal en terrorisme</a:t>
            </a:r>
            <a:endParaRPr lang="nl-NL" sz="2800" dirty="0">
              <a:latin typeface="Arial"/>
              <a:cs typeface="Arial"/>
            </a:endParaRPr>
          </a:p>
        </p:txBody>
      </p:sp>
      <p:sp>
        <p:nvSpPr>
          <p:cNvPr id="3" name="Tijdelijke aanduiding voor inhoud 2"/>
          <p:cNvSpPr>
            <a:spLocks noGrp="1"/>
          </p:cNvSpPr>
          <p:nvPr>
            <p:ph idx="1"/>
          </p:nvPr>
        </p:nvSpPr>
        <p:spPr/>
        <p:txBody>
          <a:bodyPr>
            <a:normAutofit/>
          </a:bodyPr>
          <a:lstStyle/>
          <a:p>
            <a:r>
              <a:rPr lang="nl-NL" sz="2400" dirty="0" smtClean="0">
                <a:latin typeface="Arial"/>
                <a:cs typeface="Arial"/>
              </a:rPr>
              <a:t>De dialoog als ‘vierde’ waarde !?</a:t>
            </a:r>
          </a:p>
          <a:p>
            <a:r>
              <a:rPr lang="nl-NL" sz="2400" dirty="0" smtClean="0">
                <a:latin typeface="Arial"/>
                <a:cs typeface="Arial"/>
              </a:rPr>
              <a:t>De afwijzing van de dialoog door het kalifaat</a:t>
            </a:r>
          </a:p>
          <a:p>
            <a:r>
              <a:rPr lang="nl-NL" sz="2400" dirty="0" smtClean="0">
                <a:latin typeface="Arial"/>
                <a:cs typeface="Arial"/>
              </a:rPr>
              <a:t>Een tekst van IS uit januari 2015:</a:t>
            </a:r>
          </a:p>
          <a:p>
            <a:pPr lvl="1"/>
            <a:r>
              <a:rPr lang="nl-NL" sz="2000" dirty="0"/>
              <a:t>“Alles heeft zijn tijd, een tijd om te leven en een tijd om te sterven; een tijd om te wenen en een tijd om te lachen; een tijd om lief te hebben en een tijd om te haten. Nu is de tijd gekomen om te handelen, de tijd om de religie bij te staan: met de taal, met het hart, met de ledematen, met de pen en met het zwaard.”</a:t>
            </a:r>
          </a:p>
          <a:p>
            <a:pPr marL="402336" lvl="1" indent="0">
              <a:buNone/>
            </a:pPr>
            <a:endParaRPr lang="nl-NL" sz="2000" dirty="0" smtClean="0">
              <a:latin typeface="Arial"/>
              <a:cs typeface="Arial"/>
            </a:endParaRPr>
          </a:p>
          <a:p>
            <a:pPr lvl="1">
              <a:buFontTx/>
              <a:buChar char="•"/>
            </a:pPr>
            <a:r>
              <a:rPr lang="nl-NL" sz="2000" dirty="0" smtClean="0">
                <a:latin typeface="Arial"/>
                <a:cs typeface="Arial"/>
              </a:rPr>
              <a:t>Het appel als nieuw retorisch instrument voor kalifaat, populistische bewegingen en D. </a:t>
            </a:r>
            <a:r>
              <a:rPr lang="nl-NL" sz="2000" dirty="0" err="1" smtClean="0">
                <a:latin typeface="Arial"/>
                <a:cs typeface="Arial"/>
              </a:rPr>
              <a:t>Trump</a:t>
            </a:r>
            <a:r>
              <a:rPr lang="nl-NL" sz="2000" dirty="0" smtClean="0">
                <a:latin typeface="Arial"/>
                <a:cs typeface="Arial"/>
              </a:rPr>
              <a:t>.</a:t>
            </a:r>
          </a:p>
          <a:p>
            <a:pPr marL="402336" lvl="1" indent="0">
              <a:buNone/>
            </a:pPr>
            <a:endParaRPr lang="nl-NL" sz="2000" dirty="0">
              <a:latin typeface="Arial"/>
              <a:cs typeface="Arial"/>
            </a:endParaRPr>
          </a:p>
        </p:txBody>
      </p:sp>
    </p:spTree>
    <p:extLst>
      <p:ext uri="{BB962C8B-B14F-4D97-AF65-F5344CB8AC3E}">
        <p14:creationId xmlns:p14="http://schemas.microsoft.com/office/powerpoint/2010/main" val="338749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2894" y="274638"/>
            <a:ext cx="7970794" cy="1143000"/>
          </a:xfrm>
        </p:spPr>
        <p:txBody>
          <a:bodyPr>
            <a:normAutofit/>
          </a:bodyPr>
          <a:lstStyle/>
          <a:p>
            <a:r>
              <a:rPr lang="nl-NL" sz="2800" dirty="0" smtClean="0"/>
              <a:t>Filosofische thema’s uit verleden en heden</a:t>
            </a:r>
            <a:endParaRPr lang="nl-NL" sz="2800" dirty="0"/>
          </a:p>
        </p:txBody>
      </p:sp>
      <p:sp>
        <p:nvSpPr>
          <p:cNvPr id="3" name="Tijdelijke aanduiding voor inhoud 2"/>
          <p:cNvSpPr>
            <a:spLocks noGrp="1"/>
          </p:cNvSpPr>
          <p:nvPr>
            <p:ph idx="1"/>
          </p:nvPr>
        </p:nvSpPr>
        <p:spPr>
          <a:xfrm>
            <a:off x="962894" y="1447800"/>
            <a:ext cx="7970794" cy="4800600"/>
          </a:xfrm>
        </p:spPr>
        <p:txBody>
          <a:bodyPr>
            <a:normAutofit/>
          </a:bodyPr>
          <a:lstStyle/>
          <a:p>
            <a:pPr lvl="0"/>
            <a:r>
              <a:rPr lang="nl-NL" sz="2000" dirty="0"/>
              <a:t>de vraag of de materiële ervaringswereld de enige werkelijkheid is of dat er boven de grenzen van het ervaarbare ook een niet-materiële werkelijkheid bestaat;</a:t>
            </a:r>
          </a:p>
          <a:p>
            <a:pPr lvl="0"/>
            <a:r>
              <a:rPr lang="nl-NL" sz="2000" dirty="0"/>
              <a:t>de mogelijkheid van de menselijke kennis  en de kenbaarheid van de werkelijkheid;</a:t>
            </a:r>
          </a:p>
          <a:p>
            <a:pPr lvl="0"/>
            <a:r>
              <a:rPr lang="nl-NL" sz="2000" dirty="0"/>
              <a:t>de idee van een wetenschap en de mogelijkheden en grenzen van wetenschappelijke kennis;</a:t>
            </a:r>
          </a:p>
          <a:p>
            <a:pPr lvl="0"/>
            <a:r>
              <a:rPr lang="nl-NL" sz="2000" dirty="0"/>
              <a:t>de </a:t>
            </a:r>
            <a:r>
              <a:rPr lang="nl-NL" sz="2000" dirty="0" err="1"/>
              <a:t>ruimte-tijd</a:t>
            </a:r>
            <a:r>
              <a:rPr lang="nl-NL" sz="2000" dirty="0"/>
              <a:t> – structuur van de materiële wereld en de kennis omtrent de materie;</a:t>
            </a:r>
          </a:p>
          <a:p>
            <a:pPr lvl="0"/>
            <a:r>
              <a:rPr lang="nl-NL" sz="2000" dirty="0"/>
              <a:t>causaliteit, determinisme en vrijheid van de wil;</a:t>
            </a:r>
          </a:p>
          <a:p>
            <a:pPr lvl="0"/>
            <a:r>
              <a:rPr lang="nl-NL" sz="2000" dirty="0"/>
              <a:t>het lichaam-ziel – probleem;</a:t>
            </a:r>
          </a:p>
          <a:p>
            <a:pPr marL="82296" indent="0">
              <a:buNone/>
            </a:pPr>
            <a:r>
              <a:rPr lang="nl-NL" sz="2000" dirty="0"/>
              <a:t> </a:t>
            </a:r>
          </a:p>
          <a:p>
            <a:endParaRPr lang="nl-NL" sz="2000" dirty="0"/>
          </a:p>
        </p:txBody>
      </p:sp>
    </p:spTree>
    <p:extLst>
      <p:ext uri="{BB962C8B-B14F-4D97-AF65-F5344CB8AC3E}">
        <p14:creationId xmlns:p14="http://schemas.microsoft.com/office/powerpoint/2010/main" val="164525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Filosofische thema’s uit verleden en heden</a:t>
            </a:r>
            <a:endParaRPr lang="nl-NL" sz="2800" dirty="0"/>
          </a:p>
        </p:txBody>
      </p:sp>
      <p:sp>
        <p:nvSpPr>
          <p:cNvPr id="3" name="Tijdelijke aanduiding voor inhoud 2"/>
          <p:cNvSpPr>
            <a:spLocks noGrp="1"/>
          </p:cNvSpPr>
          <p:nvPr>
            <p:ph idx="1"/>
          </p:nvPr>
        </p:nvSpPr>
        <p:spPr/>
        <p:txBody>
          <a:bodyPr>
            <a:normAutofit/>
          </a:bodyPr>
          <a:lstStyle/>
          <a:p>
            <a:pPr lvl="0"/>
            <a:r>
              <a:rPr lang="nl-NL" sz="2600" dirty="0"/>
              <a:t>wezen en identiteit van een persoon;</a:t>
            </a:r>
          </a:p>
          <a:p>
            <a:pPr lvl="0"/>
            <a:r>
              <a:rPr lang="nl-NL" sz="2600" dirty="0"/>
              <a:t>het bestaan van God;</a:t>
            </a:r>
          </a:p>
          <a:p>
            <a:pPr lvl="0"/>
            <a:r>
              <a:rPr lang="nl-NL" sz="2600" dirty="0"/>
              <a:t>het fundament voor een moraal, de idee van het goede, van rechtvaardigheid en vrijheid;</a:t>
            </a:r>
          </a:p>
          <a:p>
            <a:pPr lvl="0"/>
            <a:r>
              <a:rPr lang="nl-NL" sz="2600" dirty="0"/>
              <a:t> de morele grondslagen van staat en maatschappij;</a:t>
            </a:r>
          </a:p>
          <a:p>
            <a:pPr lvl="0"/>
            <a:r>
              <a:rPr lang="nl-NL" sz="2600" dirty="0"/>
              <a:t> het esthetisch mooie en de basis voor ons esthetisch aanvoelen;</a:t>
            </a:r>
          </a:p>
          <a:p>
            <a:pPr lvl="0"/>
            <a:r>
              <a:rPr lang="nl-NL" sz="2600" dirty="0"/>
              <a:t> de zin van het leven, het geluk en het idee van een goed leven.</a:t>
            </a:r>
          </a:p>
          <a:p>
            <a:r>
              <a:rPr lang="nl-NL" sz="2600" dirty="0"/>
              <a:t> </a:t>
            </a:r>
          </a:p>
          <a:p>
            <a:endParaRPr lang="nl-NL" dirty="0"/>
          </a:p>
        </p:txBody>
      </p:sp>
    </p:spTree>
    <p:extLst>
      <p:ext uri="{BB962C8B-B14F-4D97-AF65-F5344CB8AC3E}">
        <p14:creationId xmlns:p14="http://schemas.microsoft.com/office/powerpoint/2010/main" val="159650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4758" y="0"/>
            <a:ext cx="7928930" cy="976973"/>
          </a:xfrm>
        </p:spPr>
        <p:txBody>
          <a:bodyPr>
            <a:normAutofit/>
          </a:bodyPr>
          <a:lstStyle/>
          <a:p>
            <a:r>
              <a:rPr lang="nl-NL" sz="3200" dirty="0" smtClean="0"/>
              <a:t>Filosofische thema’s voor deze cursus</a:t>
            </a:r>
            <a:endParaRPr lang="nl-NL" sz="3200" dirty="0"/>
          </a:p>
        </p:txBody>
      </p:sp>
      <p:sp>
        <p:nvSpPr>
          <p:cNvPr id="3" name="Tijdelijke aanduiding voor inhoud 2"/>
          <p:cNvSpPr>
            <a:spLocks noGrp="1"/>
          </p:cNvSpPr>
          <p:nvPr>
            <p:ph idx="1"/>
          </p:nvPr>
        </p:nvSpPr>
        <p:spPr>
          <a:xfrm>
            <a:off x="1004758" y="1447800"/>
            <a:ext cx="7928930" cy="5070004"/>
          </a:xfrm>
        </p:spPr>
        <p:txBody>
          <a:bodyPr>
            <a:normAutofit lnSpcReduction="10000"/>
          </a:bodyPr>
          <a:lstStyle/>
          <a:p>
            <a:pPr lvl="0"/>
            <a:r>
              <a:rPr lang="nl-NL" dirty="0"/>
              <a:t>Samenleving wagen.</a:t>
            </a:r>
          </a:p>
          <a:p>
            <a:pPr lvl="0"/>
            <a:r>
              <a:rPr lang="nl-NL" dirty="0"/>
              <a:t>God denken.</a:t>
            </a:r>
          </a:p>
          <a:p>
            <a:pPr lvl="0"/>
            <a:r>
              <a:rPr lang="nl-NL" dirty="0"/>
              <a:t>De taal bewaken.</a:t>
            </a:r>
          </a:p>
          <a:p>
            <a:pPr lvl="0"/>
            <a:r>
              <a:rPr lang="nl-NL" dirty="0"/>
              <a:t>De economie alsmaar opvoeren.</a:t>
            </a:r>
          </a:p>
          <a:p>
            <a:pPr lvl="0"/>
            <a:r>
              <a:rPr lang="nl-NL" dirty="0"/>
              <a:t>De kunst vergoddelijken.</a:t>
            </a:r>
          </a:p>
          <a:p>
            <a:pPr lvl="0"/>
            <a:r>
              <a:rPr lang="nl-NL" dirty="0"/>
              <a:t>De opmerkzaamheid herwinnen.</a:t>
            </a:r>
          </a:p>
          <a:p>
            <a:pPr lvl="0"/>
            <a:r>
              <a:rPr lang="nl-NL" dirty="0"/>
              <a:t>De nieuwe mens creëren.</a:t>
            </a:r>
          </a:p>
          <a:p>
            <a:pPr lvl="0"/>
            <a:r>
              <a:rPr lang="nl-NL" dirty="0"/>
              <a:t>Aan de dood ontkomen.</a:t>
            </a:r>
          </a:p>
          <a:p>
            <a:pPr lvl="0"/>
            <a:r>
              <a:rPr lang="nl-NL" dirty="0"/>
              <a:t>In de communicatie verdrinken.</a:t>
            </a:r>
          </a:p>
          <a:p>
            <a:endParaRPr lang="nl-NL" dirty="0"/>
          </a:p>
        </p:txBody>
      </p:sp>
    </p:spTree>
    <p:extLst>
      <p:ext uri="{BB962C8B-B14F-4D97-AF65-F5344CB8AC3E}">
        <p14:creationId xmlns:p14="http://schemas.microsoft.com/office/powerpoint/2010/main" val="289744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Filosofie – een drievoudige zin van ‘logos’</a:t>
            </a:r>
            <a:endParaRPr lang="nl-NL" sz="2800" dirty="0"/>
          </a:p>
        </p:txBody>
      </p:sp>
      <p:sp>
        <p:nvSpPr>
          <p:cNvPr id="3" name="Tijdelijke aanduiding voor inhoud 2"/>
          <p:cNvSpPr>
            <a:spLocks noGrp="1"/>
          </p:cNvSpPr>
          <p:nvPr>
            <p:ph idx="1"/>
          </p:nvPr>
        </p:nvSpPr>
        <p:spPr/>
        <p:txBody>
          <a:bodyPr>
            <a:normAutofit/>
          </a:bodyPr>
          <a:lstStyle/>
          <a:p>
            <a:pPr marL="658368" lvl="2" indent="0">
              <a:buNone/>
            </a:pPr>
            <a:r>
              <a:rPr lang="nl-NL" dirty="0" smtClean="0"/>
              <a:t>			</a:t>
            </a:r>
            <a:r>
              <a:rPr lang="nl-NL" dirty="0" err="1" smtClean="0"/>
              <a:t>Scientia</a:t>
            </a:r>
            <a:endParaRPr lang="nl-NL" dirty="0"/>
          </a:p>
          <a:p>
            <a:r>
              <a:rPr lang="nl-NL" u="sng" dirty="0"/>
              <a:t>Logos</a:t>
            </a:r>
            <a:r>
              <a:rPr lang="nl-NL" dirty="0"/>
              <a:t>	</a:t>
            </a:r>
            <a:r>
              <a:rPr lang="nl-NL" dirty="0" smtClean="0"/>
              <a:t>	</a:t>
            </a:r>
            <a:r>
              <a:rPr lang="nl-NL" sz="2400" dirty="0" smtClean="0"/>
              <a:t>Ratio 	</a:t>
            </a:r>
            <a:endParaRPr lang="nl-NL" dirty="0"/>
          </a:p>
          <a:p>
            <a:pPr marL="82296" indent="0">
              <a:buNone/>
            </a:pPr>
            <a:r>
              <a:rPr lang="nl-NL" dirty="0"/>
              <a:t>	</a:t>
            </a:r>
            <a:r>
              <a:rPr lang="nl-NL" dirty="0" smtClean="0"/>
              <a:t>		</a:t>
            </a:r>
            <a:r>
              <a:rPr lang="nl-NL" sz="2400" dirty="0" smtClean="0"/>
              <a:t>Verbum </a:t>
            </a:r>
          </a:p>
          <a:p>
            <a:pPr marL="82296" indent="0">
              <a:buNone/>
            </a:pPr>
            <a:endParaRPr lang="nl-NL" sz="2400" dirty="0"/>
          </a:p>
          <a:p>
            <a:pPr>
              <a:buFontTx/>
              <a:buChar char="•"/>
            </a:pPr>
            <a:r>
              <a:rPr lang="nl-NL" sz="2400" dirty="0" err="1" smtClean="0"/>
              <a:t>scientia</a:t>
            </a:r>
            <a:r>
              <a:rPr lang="nl-NL" sz="2400" dirty="0" smtClean="0"/>
              <a:t>: de dingen zijn op het ‘kunnen begrijpen’ gericht</a:t>
            </a:r>
          </a:p>
          <a:p>
            <a:pPr>
              <a:buFontTx/>
              <a:buChar char="•"/>
            </a:pPr>
            <a:r>
              <a:rPr lang="nl-NL" sz="2400" dirty="0"/>
              <a:t>r</a:t>
            </a:r>
            <a:r>
              <a:rPr lang="nl-NL" sz="2400" dirty="0" smtClean="0"/>
              <a:t>atio: een menselijk verstand kan zich de dingen ‘eigen’ maken</a:t>
            </a:r>
          </a:p>
          <a:p>
            <a:pPr>
              <a:buFontTx/>
              <a:buChar char="•"/>
            </a:pPr>
            <a:r>
              <a:rPr lang="nl-NL" sz="2400" dirty="0"/>
              <a:t>v</a:t>
            </a:r>
            <a:r>
              <a:rPr lang="nl-NL" sz="2400" dirty="0" smtClean="0"/>
              <a:t>erbum: de begrijpbaarheid van de dingen is communiceerbaar</a:t>
            </a:r>
          </a:p>
          <a:p>
            <a:pPr>
              <a:buFontTx/>
              <a:buChar char="•"/>
            </a:pPr>
            <a:r>
              <a:rPr lang="nl-NL" sz="2400" dirty="0" smtClean="0"/>
              <a:t>				</a:t>
            </a:r>
            <a:endParaRPr lang="nl-NL" sz="2400" dirty="0"/>
          </a:p>
          <a:p>
            <a:endParaRPr lang="nl-NL" dirty="0"/>
          </a:p>
        </p:txBody>
      </p:sp>
      <p:cxnSp>
        <p:nvCxnSpPr>
          <p:cNvPr id="5" name="Rechte verbindingslijn met pijl 4"/>
          <p:cNvCxnSpPr/>
          <p:nvPr/>
        </p:nvCxnSpPr>
        <p:spPr>
          <a:xfrm flipV="1">
            <a:off x="2958455" y="1814378"/>
            <a:ext cx="1144309" cy="4326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Rechte verbindingslijn met pijl 6"/>
          <p:cNvCxnSpPr/>
          <p:nvPr/>
        </p:nvCxnSpPr>
        <p:spPr>
          <a:xfrm>
            <a:off x="2958455" y="2247037"/>
            <a:ext cx="114430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Rechte verbindingslijn met pijl 8"/>
          <p:cNvCxnSpPr/>
          <p:nvPr/>
        </p:nvCxnSpPr>
        <p:spPr>
          <a:xfrm>
            <a:off x="3056140" y="2247037"/>
            <a:ext cx="1144309" cy="58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337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Filosofie – een historische driedeling</a:t>
            </a:r>
            <a:endParaRPr lang="nl-NL" sz="3200" dirty="0"/>
          </a:p>
        </p:txBody>
      </p:sp>
      <p:sp>
        <p:nvSpPr>
          <p:cNvPr id="3" name="Tijdelijke aanduiding voor inhoud 2"/>
          <p:cNvSpPr>
            <a:spLocks noGrp="1"/>
          </p:cNvSpPr>
          <p:nvPr>
            <p:ph idx="1"/>
          </p:nvPr>
        </p:nvSpPr>
        <p:spPr/>
        <p:txBody>
          <a:bodyPr>
            <a:normAutofit/>
          </a:bodyPr>
          <a:lstStyle/>
          <a:p>
            <a:r>
              <a:rPr lang="nl-NL" sz="2800" dirty="0" smtClean="0"/>
              <a:t>Filosofie van het ‘zijn’</a:t>
            </a:r>
          </a:p>
          <a:p>
            <a:pPr lvl="1"/>
            <a:r>
              <a:rPr lang="nl-NL" sz="2400" dirty="0" smtClean="0"/>
              <a:t>Aristoteles ( 10 categorieën)</a:t>
            </a:r>
          </a:p>
          <a:p>
            <a:r>
              <a:rPr lang="nl-NL" sz="2800" dirty="0" smtClean="0"/>
              <a:t>Filosofie van het ‘bewustzijn’</a:t>
            </a:r>
          </a:p>
          <a:p>
            <a:pPr lvl="1"/>
            <a:r>
              <a:rPr lang="nl-NL" sz="2400" dirty="0" smtClean="0"/>
              <a:t>Descartes: ‘</a:t>
            </a:r>
            <a:r>
              <a:rPr lang="nl-NL" sz="2400" dirty="0" err="1" smtClean="0"/>
              <a:t>Cogito</a:t>
            </a:r>
            <a:r>
              <a:rPr lang="nl-NL" sz="2400" dirty="0" smtClean="0"/>
              <a:t>, ergo </a:t>
            </a:r>
            <a:r>
              <a:rPr lang="nl-NL" sz="2400" dirty="0" err="1" smtClean="0"/>
              <a:t>sum</a:t>
            </a:r>
            <a:r>
              <a:rPr lang="nl-NL" sz="2400" dirty="0" smtClean="0"/>
              <a:t>.’ (‘Ik denk, dus ik ben.’)</a:t>
            </a:r>
          </a:p>
          <a:p>
            <a:r>
              <a:rPr lang="nl-NL" sz="2800" dirty="0" smtClean="0"/>
              <a:t>Filosofie van de taal</a:t>
            </a:r>
          </a:p>
          <a:p>
            <a:pPr lvl="1"/>
            <a:r>
              <a:rPr lang="nl-NL" sz="2400" dirty="0" smtClean="0"/>
              <a:t>Wittgenstein: “</a:t>
            </a:r>
            <a:r>
              <a:rPr lang="nl-NL" sz="2400" dirty="0" err="1" smtClean="0"/>
              <a:t>Warüber</a:t>
            </a:r>
            <a:r>
              <a:rPr lang="nl-NL" sz="2400" dirty="0" smtClean="0"/>
              <a:t> man nicht </a:t>
            </a:r>
            <a:r>
              <a:rPr lang="nl-NL" sz="2400" dirty="0" err="1" smtClean="0"/>
              <a:t>sprechen</a:t>
            </a:r>
            <a:r>
              <a:rPr lang="nl-NL" sz="2400" dirty="0" smtClean="0"/>
              <a:t> </a:t>
            </a:r>
            <a:r>
              <a:rPr lang="nl-NL" sz="2400" dirty="0" err="1" smtClean="0"/>
              <a:t>kann</a:t>
            </a:r>
            <a:r>
              <a:rPr lang="nl-NL" sz="2400" dirty="0" smtClean="0"/>
              <a:t>, </a:t>
            </a:r>
            <a:r>
              <a:rPr lang="nl-NL" sz="2400" dirty="0" err="1" smtClean="0"/>
              <a:t>darüber</a:t>
            </a:r>
            <a:r>
              <a:rPr lang="nl-NL" sz="2400" dirty="0" smtClean="0"/>
              <a:t> </a:t>
            </a:r>
            <a:r>
              <a:rPr lang="nl-NL" sz="2400" dirty="0" err="1" smtClean="0"/>
              <a:t>muss</a:t>
            </a:r>
            <a:r>
              <a:rPr lang="nl-NL" sz="2400" dirty="0" smtClean="0"/>
              <a:t> man </a:t>
            </a:r>
            <a:r>
              <a:rPr lang="nl-NL" sz="2400" dirty="0" err="1" smtClean="0"/>
              <a:t>schweigen</a:t>
            </a:r>
            <a:r>
              <a:rPr lang="nl-NL" sz="2400" dirty="0" smtClean="0"/>
              <a:t>.”</a:t>
            </a:r>
          </a:p>
          <a:p>
            <a:pPr lvl="1"/>
            <a:endParaRPr lang="nl-NL" sz="2400" dirty="0"/>
          </a:p>
          <a:p>
            <a:pPr lvl="1"/>
            <a:endParaRPr lang="nl-NL" sz="2400" dirty="0"/>
          </a:p>
        </p:txBody>
      </p:sp>
    </p:spTree>
    <p:extLst>
      <p:ext uri="{BB962C8B-B14F-4D97-AF65-F5344CB8AC3E}">
        <p14:creationId xmlns:p14="http://schemas.microsoft.com/office/powerpoint/2010/main" val="333418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1</a:t>
            </a:r>
            <a:r>
              <a:rPr lang="nl-NL" sz="3200" baseline="30000" dirty="0" smtClean="0"/>
              <a:t>e</a:t>
            </a:r>
            <a:r>
              <a:rPr lang="nl-NL" sz="3200" dirty="0" smtClean="0"/>
              <a:t> thema: de taal bewaken</a:t>
            </a:r>
            <a:endParaRPr lang="nl-NL" sz="3200" dirty="0"/>
          </a:p>
        </p:txBody>
      </p:sp>
      <p:sp>
        <p:nvSpPr>
          <p:cNvPr id="3" name="Tijdelijke aanduiding voor inhoud 2"/>
          <p:cNvSpPr>
            <a:spLocks noGrp="1"/>
          </p:cNvSpPr>
          <p:nvPr>
            <p:ph idx="1"/>
          </p:nvPr>
        </p:nvSpPr>
        <p:spPr/>
        <p:txBody>
          <a:bodyPr>
            <a:normAutofit/>
          </a:bodyPr>
          <a:lstStyle/>
          <a:p>
            <a:r>
              <a:rPr lang="nl-NL" sz="2800" dirty="0" smtClean="0"/>
              <a:t>Vraag: “Waarom de taal ‘bewaken’?”</a:t>
            </a:r>
          </a:p>
          <a:p>
            <a:r>
              <a:rPr lang="nl-NL" sz="2800" dirty="0" smtClean="0"/>
              <a:t>M. </a:t>
            </a:r>
            <a:r>
              <a:rPr lang="nl-NL" sz="2800" dirty="0" err="1" smtClean="0"/>
              <a:t>Heidegger</a:t>
            </a:r>
            <a:r>
              <a:rPr lang="nl-NL" sz="2800" dirty="0" smtClean="0"/>
              <a:t>: “Wij zijn de hoeders van het ‘zijn’!”</a:t>
            </a:r>
          </a:p>
          <a:p>
            <a:endParaRPr lang="nl-NL" sz="2800" dirty="0"/>
          </a:p>
          <a:p>
            <a:r>
              <a:rPr lang="nl-NL" sz="2800" dirty="0" smtClean="0"/>
              <a:t>Vraag: “Zijn wij ook de hoeders van de taal?”</a:t>
            </a:r>
          </a:p>
          <a:p>
            <a:pPr lvl="1"/>
            <a:r>
              <a:rPr lang="nl-NL" sz="2400" dirty="0" smtClean="0"/>
              <a:t>Het belang van de taal</a:t>
            </a:r>
          </a:p>
          <a:p>
            <a:pPr lvl="1"/>
            <a:r>
              <a:rPr lang="nl-NL" sz="2400" dirty="0" smtClean="0"/>
              <a:t>Het verschillend taalgebruik</a:t>
            </a:r>
          </a:p>
          <a:p>
            <a:pPr lvl="1"/>
            <a:r>
              <a:rPr lang="nl-NL" sz="2400" dirty="0" smtClean="0"/>
              <a:t>De retorica als de ‘kunst van de overtuiging</a:t>
            </a:r>
            <a:r>
              <a:rPr lang="nl-NL" sz="2400" smtClean="0"/>
              <a:t>’?!</a:t>
            </a:r>
            <a:endParaRPr lang="nl-NL" sz="2400" dirty="0" smtClean="0"/>
          </a:p>
          <a:p>
            <a:pPr lvl="1"/>
            <a:r>
              <a:rPr lang="nl-NL" sz="2400" dirty="0" smtClean="0"/>
              <a:t>Een modern voorbeeld: taal en terrorisme</a:t>
            </a:r>
            <a:endParaRPr lang="nl-NL" sz="2400" dirty="0"/>
          </a:p>
        </p:txBody>
      </p:sp>
    </p:spTree>
    <p:extLst>
      <p:ext uri="{BB962C8B-B14F-4D97-AF65-F5344CB8AC3E}">
        <p14:creationId xmlns:p14="http://schemas.microsoft.com/office/powerpoint/2010/main" val="104952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Het belang van de taal</a:t>
            </a:r>
            <a:endParaRPr lang="nl-NL" sz="3200" dirty="0"/>
          </a:p>
        </p:txBody>
      </p:sp>
      <p:sp>
        <p:nvSpPr>
          <p:cNvPr id="3" name="Tijdelijke aanduiding voor inhoud 2"/>
          <p:cNvSpPr>
            <a:spLocks noGrp="1"/>
          </p:cNvSpPr>
          <p:nvPr>
            <p:ph idx="1"/>
          </p:nvPr>
        </p:nvSpPr>
        <p:spPr/>
        <p:txBody>
          <a:bodyPr>
            <a:normAutofit/>
          </a:bodyPr>
          <a:lstStyle/>
          <a:p>
            <a:r>
              <a:rPr lang="nl-NL" sz="2400" dirty="0" smtClean="0"/>
              <a:t>De mens als ‘homo </a:t>
            </a:r>
            <a:r>
              <a:rPr lang="nl-NL" sz="2400" dirty="0" err="1" smtClean="0"/>
              <a:t>symbolicum</a:t>
            </a:r>
            <a:r>
              <a:rPr lang="nl-NL" sz="2400" dirty="0" smtClean="0"/>
              <a:t>’</a:t>
            </a:r>
          </a:p>
          <a:p>
            <a:r>
              <a:rPr lang="nl-NL" sz="2400" dirty="0" smtClean="0"/>
              <a:t>De mens vormt zijn begrippen</a:t>
            </a:r>
          </a:p>
          <a:p>
            <a:r>
              <a:rPr lang="nl-NL" sz="2400" dirty="0" smtClean="0"/>
              <a:t>Het begrip als een ‘concept’ </a:t>
            </a:r>
          </a:p>
          <a:p>
            <a:r>
              <a:rPr lang="nl-NL" sz="2400" dirty="0" smtClean="0"/>
              <a:t>Het begrip als een teken</a:t>
            </a:r>
          </a:p>
          <a:p>
            <a:r>
              <a:rPr lang="nl-NL" sz="2400" dirty="0" smtClean="0"/>
              <a:t>Andere benamingen voor het begrip:</a:t>
            </a:r>
          </a:p>
          <a:p>
            <a:pPr lvl="1"/>
            <a:r>
              <a:rPr lang="nl-NL" sz="2000" dirty="0" err="1" smtClean="0"/>
              <a:t>Intentio</a:t>
            </a:r>
            <a:endParaRPr lang="nl-NL" sz="2000" dirty="0" smtClean="0"/>
          </a:p>
          <a:p>
            <a:pPr lvl="1"/>
            <a:r>
              <a:rPr lang="nl-NL" sz="2000" dirty="0" smtClean="0"/>
              <a:t>Verbum </a:t>
            </a:r>
            <a:r>
              <a:rPr lang="nl-NL" sz="2000" dirty="0" err="1" smtClean="0"/>
              <a:t>mentis</a:t>
            </a:r>
            <a:r>
              <a:rPr lang="nl-NL" sz="2000" dirty="0" smtClean="0"/>
              <a:t> (‘woord van de geest’)</a:t>
            </a:r>
          </a:p>
          <a:p>
            <a:pPr lvl="1"/>
            <a:r>
              <a:rPr lang="nl-NL" sz="2000" dirty="0" smtClean="0"/>
              <a:t>terminus</a:t>
            </a:r>
          </a:p>
          <a:p>
            <a:pPr lvl="1"/>
            <a:endParaRPr lang="nl-NL" sz="2000" dirty="0"/>
          </a:p>
        </p:txBody>
      </p:sp>
    </p:spTree>
    <p:extLst>
      <p:ext uri="{BB962C8B-B14F-4D97-AF65-F5344CB8AC3E}">
        <p14:creationId xmlns:p14="http://schemas.microsoft.com/office/powerpoint/2010/main" val="4237553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Zonnewend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Zonnewende.thmx</Template>
  <TotalTime>231</TotalTime>
  <Words>2294</Words>
  <Application>Microsoft Macintosh PowerPoint</Application>
  <PresentationFormat>Diavoorstelling (4:3)</PresentationFormat>
  <Paragraphs>222</Paragraphs>
  <Slides>29</Slides>
  <Notes>1</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Zonnewende</vt:lpstr>
      <vt:lpstr>Hedendaagse filosofie – filosofie van het heden</vt:lpstr>
      <vt:lpstr>De weg van het denken</vt:lpstr>
      <vt:lpstr>Filosofische thema’s uit verleden en heden</vt:lpstr>
      <vt:lpstr>Filosofische thema’s uit verleden en heden</vt:lpstr>
      <vt:lpstr>Filosofische thema’s voor deze cursus</vt:lpstr>
      <vt:lpstr>Filosofie – een drievoudige zin van ‘logos’</vt:lpstr>
      <vt:lpstr>Filosofie – een historische driedeling</vt:lpstr>
      <vt:lpstr>1e thema: de taal bewaken</vt:lpstr>
      <vt:lpstr>Het belang van de taal</vt:lpstr>
      <vt:lpstr>Het belang van de taal</vt:lpstr>
      <vt:lpstr>Het belang van de taal (3)</vt:lpstr>
      <vt:lpstr>Het belang van de taal (4)</vt:lpstr>
      <vt:lpstr>Het verschillend taalgebruik</vt:lpstr>
      <vt:lpstr>Het verschillend taalgebruik (2)</vt:lpstr>
      <vt:lpstr>Het verschillend taalgebruik (3)</vt:lpstr>
      <vt:lpstr>Retorica: instrument of machtsmiddel ?</vt:lpstr>
      <vt:lpstr>Retorica (2)</vt:lpstr>
      <vt:lpstr>Retorica (3)</vt:lpstr>
      <vt:lpstr>Retorica (4)</vt:lpstr>
      <vt:lpstr>Gevolgen van de ‘nieuwe retorica’</vt:lpstr>
      <vt:lpstr>Het traditionele rationaliteitsprincipe</vt:lpstr>
      <vt:lpstr>Enkele vragen vanuit een bedreigde situatie</vt:lpstr>
      <vt:lpstr>Hoe communiceren wij ? </vt:lpstr>
      <vt:lpstr>De communicatievierkant</vt:lpstr>
      <vt:lpstr>De vier tongen en de vier oren</vt:lpstr>
      <vt:lpstr>Taal als machtsmiddel: “Make Amerika great again”</vt:lpstr>
      <vt:lpstr>Taal als machtsmiddel of….</vt:lpstr>
      <vt:lpstr>Handvaten tegen de taalcorruptie</vt:lpstr>
      <vt:lpstr>Taal en terrorisme</vt:lpstr>
    </vt:vector>
  </TitlesOfParts>
  <Company>Rolduc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Hedendaagse filosofie – filosofie van het heden</dc:title>
  <dc:creator>Detlef  Rohling</dc:creator>
  <cp:lastModifiedBy>Detlef  Rohling</cp:lastModifiedBy>
  <cp:revision>33</cp:revision>
  <dcterms:created xsi:type="dcterms:W3CDTF">2016-09-17T07:19:31Z</dcterms:created>
  <dcterms:modified xsi:type="dcterms:W3CDTF">2016-10-25T15:15:35Z</dcterms:modified>
</cp:coreProperties>
</file>